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3" r:id="rId3"/>
    <p:sldId id="266" r:id="rId4"/>
    <p:sldId id="277" r:id="rId5"/>
    <p:sldId id="289" r:id="rId6"/>
    <p:sldId id="280" r:id="rId7"/>
    <p:sldId id="281" r:id="rId8"/>
    <p:sldId id="283" r:id="rId9"/>
    <p:sldId id="288" r:id="rId10"/>
    <p:sldId id="279" r:id="rId11"/>
    <p:sldId id="278" r:id="rId12"/>
    <p:sldId id="290" r:id="rId13"/>
    <p:sldId id="282" r:id="rId14"/>
    <p:sldId id="284" r:id="rId15"/>
    <p:sldId id="285" r:id="rId16"/>
    <p:sldId id="286" r:id="rId17"/>
    <p:sldId id="287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3" r:id="rId36"/>
    <p:sldId id="311" r:id="rId37"/>
    <p:sldId id="31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63"/>
            <p14:sldId id="266"/>
            <p14:sldId id="277"/>
            <p14:sldId id="289"/>
            <p14:sldId id="280"/>
            <p14:sldId id="281"/>
            <p14:sldId id="283"/>
            <p14:sldId id="288"/>
            <p14:sldId id="279"/>
            <p14:sldId id="278"/>
            <p14:sldId id="290"/>
            <p14:sldId id="282"/>
            <p14:sldId id="284"/>
            <p14:sldId id="285"/>
            <p14:sldId id="286"/>
            <p14:sldId id="287"/>
            <p14:sldId id="292"/>
            <p14:sldId id="293"/>
            <p14:sldId id="294"/>
            <p14:sldId id="295"/>
            <p14:sldId id="296"/>
            <p14:sldId id="297"/>
            <p14:sldId id="298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4" autoAdjust="0"/>
    <p:restoredTop sz="94343" autoAdjust="0"/>
  </p:normalViewPr>
  <p:slideViewPr>
    <p:cSldViewPr>
      <p:cViewPr varScale="1">
        <p:scale>
          <a:sx n="111" d="100"/>
          <a:sy n="111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9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8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Sarah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46A7-00AB-4F73-BA36-32A7C179B5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9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B5047-5830-46D7-9078-5821EF9980C5}" type="slidenum">
              <a:rPr lang="en-GB"/>
              <a:pPr/>
              <a:t>18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C4F67C-D574-4F95-9B56-781EBED50F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acuk.net/sites/default/files/downloads/Pioneer%20Centre/Suggested%20Kit%20list.pdf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SATs and Residential evening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St Edward’s</a:t>
            </a:r>
          </a:p>
          <a:p>
            <a:r>
              <a:rPr lang="en-US" sz="2400" dirty="0" smtClean="0">
                <a:latin typeface="+mn-lt"/>
              </a:rPr>
              <a:t>22.01.20</a:t>
            </a:r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Philippians 4:13 -- I can do all things through Christ who strengthens me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19187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1655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1916816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58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79249"/>
            <a:ext cx="860444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KS2 mathematics test</a:t>
            </a:r>
          </a:p>
          <a:p>
            <a:r>
              <a:rPr lang="en-GB" sz="2400" dirty="0"/>
              <a:t>There are 3 papers; Paper 1: arithmetic; Paper 2: reasoning; and Paper 3: reasoning.</a:t>
            </a:r>
          </a:p>
          <a:p>
            <a:endParaRPr lang="en-GB" sz="2400" dirty="0"/>
          </a:p>
          <a:p>
            <a:r>
              <a:rPr lang="en-GB" sz="2400" dirty="0"/>
              <a:t>Paper 1: </a:t>
            </a:r>
            <a:r>
              <a:rPr lang="en-GB" sz="2400" dirty="0" smtClean="0"/>
              <a:t>The </a:t>
            </a:r>
            <a:r>
              <a:rPr lang="en-GB" sz="2400" dirty="0"/>
              <a:t>arithmetic test assesses basic mathematical calculations. The test consists of a single test paper. Pupils will have 30 minutes to complete the test, answering the questions in the test paper. The paper consists of 36 questions which are worth a total of 40 marks.</a:t>
            </a:r>
          </a:p>
          <a:p>
            <a:endParaRPr lang="en-GB" sz="2400" dirty="0"/>
          </a:p>
          <a:p>
            <a:r>
              <a:rPr lang="en-GB" sz="2400" dirty="0"/>
              <a:t>The questions will cover straightforward addition and subtraction and more complex calculations with fractions worth 1 mark each, and long divisions and long multiplications worth 2 marks each.</a:t>
            </a:r>
          </a:p>
          <a:p>
            <a:endParaRPr lang="en-GB" sz="2400" dirty="0"/>
          </a:p>
          <a:p>
            <a:r>
              <a:rPr lang="en-GB" sz="2400" dirty="0"/>
              <a:t>Papers 2 and 3 each consist of a single test paper. Pupils will have 40 minutes to complete each test, answering the questions in the test paper. Each paper will have questions worth a total of 35 marks.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62314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802" y="-243408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6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1665296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62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252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0878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6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32656"/>
            <a:ext cx="8077200" cy="4297363"/>
          </a:xfrm>
        </p:spPr>
        <p:txBody>
          <a:bodyPr/>
          <a:lstStyle/>
          <a:p>
            <a:r>
              <a:rPr lang="en-GB" dirty="0" smtClean="0"/>
              <a:t>Results will be published in July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6191296" cy="46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259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4789" y="256490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folHlink"/>
                </a:solidFill>
              </a:rPr>
              <a:t>Year </a:t>
            </a:r>
            <a:r>
              <a:rPr lang="en-GB" dirty="0" smtClean="0">
                <a:solidFill>
                  <a:schemeClr val="folHlink"/>
                </a:solidFill>
              </a:rPr>
              <a:t>6 </a:t>
            </a:r>
            <a:r>
              <a:rPr lang="en-GB" dirty="0">
                <a:solidFill>
                  <a:schemeClr val="folHlink"/>
                </a:solidFill>
              </a:rPr>
              <a:t>Residential </a:t>
            </a:r>
            <a:r>
              <a:rPr lang="en-GB" dirty="0" smtClean="0">
                <a:solidFill>
                  <a:schemeClr val="folHlink"/>
                </a:solidFill>
              </a:rPr>
              <a:t>Trip</a:t>
            </a:r>
            <a:br>
              <a:rPr lang="en-GB" dirty="0" smtClean="0">
                <a:solidFill>
                  <a:schemeClr val="folHlink"/>
                </a:solidFill>
              </a:rPr>
            </a:br>
            <a:r>
              <a:rPr lang="en-GB" dirty="0">
                <a:solidFill>
                  <a:schemeClr val="folHlink"/>
                </a:solidFill>
              </a:rPr>
              <a:t/>
            </a:r>
            <a:br>
              <a:rPr lang="en-GB" dirty="0">
                <a:solidFill>
                  <a:schemeClr val="folHlink"/>
                </a:solidFill>
              </a:rPr>
            </a:br>
            <a:r>
              <a:rPr lang="en-GB" dirty="0" smtClean="0">
                <a:solidFill>
                  <a:schemeClr val="folHlink"/>
                </a:solidFill>
              </a:rPr>
              <a:t/>
            </a:r>
            <a:br>
              <a:rPr lang="en-GB" dirty="0" smtClean="0">
                <a:solidFill>
                  <a:schemeClr val="folHlink"/>
                </a:solidFill>
              </a:rPr>
            </a:br>
            <a:r>
              <a:rPr lang="en-GB" dirty="0" smtClean="0">
                <a:solidFill>
                  <a:schemeClr val="folHlink"/>
                </a:solidFill>
              </a:rPr>
              <a:t/>
            </a:r>
            <a:br>
              <a:rPr lang="en-GB" dirty="0" smtClean="0">
                <a:solidFill>
                  <a:schemeClr val="folHlink"/>
                </a:solidFill>
              </a:rPr>
            </a:br>
            <a:r>
              <a:rPr lang="en-GB" dirty="0">
                <a:solidFill>
                  <a:schemeClr val="folHlink"/>
                </a:solidFill>
              </a:rPr>
              <a:t/>
            </a:r>
            <a:br>
              <a:rPr lang="en-GB" dirty="0">
                <a:solidFill>
                  <a:schemeClr val="folHlink"/>
                </a:solidFill>
              </a:rPr>
            </a:br>
            <a:r>
              <a:rPr lang="en-GB" dirty="0" smtClean="0">
                <a:solidFill>
                  <a:schemeClr val="folHlink"/>
                </a:solidFill>
              </a:rPr>
              <a:t/>
            </a:r>
            <a:br>
              <a:rPr lang="en-GB" dirty="0" smtClean="0">
                <a:solidFill>
                  <a:schemeClr val="folHlink"/>
                </a:solidFill>
              </a:rPr>
            </a:br>
            <a:r>
              <a:rPr lang="en-GB" dirty="0">
                <a:solidFill>
                  <a:schemeClr val="folHlink"/>
                </a:solidFill>
              </a:rPr>
              <a:t/>
            </a:r>
            <a:br>
              <a:rPr lang="en-GB" dirty="0">
                <a:solidFill>
                  <a:schemeClr val="folHlink"/>
                </a:solidFill>
              </a:rPr>
            </a:br>
            <a:r>
              <a:rPr lang="en-GB" dirty="0" smtClean="0">
                <a:solidFill>
                  <a:schemeClr val="folHlink"/>
                </a:solidFill>
              </a:rPr>
              <a:t/>
            </a:r>
            <a:br>
              <a:rPr lang="en-GB" dirty="0" smtClean="0">
                <a:solidFill>
                  <a:schemeClr val="folHlink"/>
                </a:solidFill>
              </a:rPr>
            </a:br>
            <a:r>
              <a:rPr lang="en-GB" dirty="0">
                <a:solidFill>
                  <a:schemeClr val="folHlink"/>
                </a:solidFill>
              </a:rPr>
              <a:t/>
            </a:r>
            <a:br>
              <a:rPr lang="en-GB" dirty="0">
                <a:solidFill>
                  <a:schemeClr val="folHlink"/>
                </a:solidFill>
              </a:rPr>
            </a:br>
            <a:r>
              <a:rPr lang="en-GB" sz="3200" dirty="0" smtClean="0">
                <a:solidFill>
                  <a:schemeClr val="folHlink"/>
                </a:solidFill>
              </a:rPr>
              <a:t>Wednesday 20th – Friday 22</a:t>
            </a:r>
            <a:r>
              <a:rPr lang="en-GB" sz="3200" baseline="30000" dirty="0" smtClean="0">
                <a:solidFill>
                  <a:schemeClr val="folHlink"/>
                </a:solidFill>
              </a:rPr>
              <a:t>nd</a:t>
            </a:r>
            <a:r>
              <a:rPr lang="en-GB" sz="3200" dirty="0" smtClean="0">
                <a:solidFill>
                  <a:schemeClr val="folHlink"/>
                </a:solidFill>
              </a:rPr>
              <a:t> May </a:t>
            </a:r>
            <a:endParaRPr lang="en-GB" sz="3200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383" y="1052736"/>
            <a:ext cx="5030506" cy="229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T:\ALL FILES IN HERE TO BE KEPT!\Photos and Videos\Year 6\Photos - 2015-16\Residential trip Y6 2016\DSC051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ALL FILES IN HERE TO BE KEPT!\Photos and Videos\Year 6\Photos - 2015-16\Residential trip Y6 2016\DSC074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096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3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7937"/>
            <a:ext cx="8229600" cy="1371600"/>
          </a:xfrm>
        </p:spPr>
        <p:txBody>
          <a:bodyPr/>
          <a:lstStyle/>
          <a:p>
            <a:r>
              <a:rPr lang="en-GB" sz="4800" dirty="0">
                <a:solidFill>
                  <a:schemeClr val="folHlink"/>
                </a:solidFill>
              </a:rPr>
              <a:t>The </a:t>
            </a:r>
            <a:r>
              <a:rPr lang="en-GB" sz="4800" dirty="0" smtClean="0">
                <a:solidFill>
                  <a:schemeClr val="folHlink"/>
                </a:solidFill>
              </a:rPr>
              <a:t>Pioneer Centre</a:t>
            </a:r>
            <a:endParaRPr lang="en-GB" sz="4800" dirty="0">
              <a:solidFill>
                <a:schemeClr val="folHlink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6" y="1052736"/>
            <a:ext cx="8229600" cy="4114800"/>
          </a:xfrm>
        </p:spPr>
        <p:txBody>
          <a:bodyPr/>
          <a:lstStyle/>
          <a:p>
            <a:r>
              <a:rPr lang="en-GB" dirty="0" smtClean="0">
                <a:solidFill>
                  <a:schemeClr val="folHlink"/>
                </a:solidFill>
              </a:rPr>
              <a:t>Shropshire</a:t>
            </a:r>
            <a:endParaRPr lang="en-GB" dirty="0">
              <a:solidFill>
                <a:schemeClr val="folHlink"/>
              </a:solidFill>
            </a:endParaRPr>
          </a:p>
          <a:p>
            <a:r>
              <a:rPr lang="en-GB" dirty="0" smtClean="0">
                <a:solidFill>
                  <a:schemeClr val="folHlink"/>
                </a:solidFill>
              </a:rPr>
              <a:t>Approx. 2 hours from Aylesbury</a:t>
            </a:r>
          </a:p>
          <a:p>
            <a:r>
              <a:rPr lang="en-GB" dirty="0" smtClean="0">
                <a:solidFill>
                  <a:schemeClr val="folHlink"/>
                </a:solidFill>
              </a:rPr>
              <a:t>All activities on-site</a:t>
            </a:r>
          </a:p>
          <a:p>
            <a:r>
              <a:rPr lang="en-GB" dirty="0" smtClean="0">
                <a:solidFill>
                  <a:schemeClr val="folHlink"/>
                </a:solidFill>
              </a:rPr>
              <a:t>Girls’ lodge</a:t>
            </a:r>
          </a:p>
          <a:p>
            <a:r>
              <a:rPr lang="en-GB" dirty="0" smtClean="0">
                <a:solidFill>
                  <a:schemeClr val="folHlink"/>
                </a:solidFill>
              </a:rPr>
              <a:t>Boys’ lodge</a:t>
            </a:r>
          </a:p>
          <a:p>
            <a:r>
              <a:rPr lang="en-GB" dirty="0" smtClean="0">
                <a:solidFill>
                  <a:schemeClr val="folHlink"/>
                </a:solidFill>
              </a:rPr>
              <a:t>Common </a:t>
            </a:r>
            <a:endParaRPr lang="en-GB" dirty="0">
              <a:solidFill>
                <a:schemeClr val="folHlink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folHlink"/>
                </a:solidFill>
              </a:rPr>
              <a:t>    room</a:t>
            </a:r>
          </a:p>
          <a:p>
            <a:endParaRPr lang="en-GB" dirty="0" smtClean="0">
              <a:solidFill>
                <a:schemeClr val="folHlink"/>
              </a:solidFill>
            </a:endParaRPr>
          </a:p>
        </p:txBody>
      </p:sp>
      <p:sp>
        <p:nvSpPr>
          <p:cNvPr id="2" name="AutoShape 2" descr="Image result for pioneer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4691" y="2780928"/>
            <a:ext cx="6165143" cy="425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9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/>
              <a:t>Scaled Scores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Used </a:t>
            </a:r>
            <a:r>
              <a:rPr lang="en-GB" sz="2400" dirty="0"/>
              <a:t>for reporting national curriculum test outcomes</a:t>
            </a:r>
          </a:p>
          <a:p>
            <a:r>
              <a:rPr lang="en-GB" sz="2400" dirty="0" smtClean="0"/>
              <a:t>National </a:t>
            </a:r>
            <a:r>
              <a:rPr lang="en-GB" sz="2400" dirty="0"/>
              <a:t>standard will be ‘100’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‘raw score’ that equates to 100 might be different each </a:t>
            </a:r>
            <a:r>
              <a:rPr lang="en-GB" sz="2400" dirty="0" smtClean="0"/>
              <a:t>year</a:t>
            </a:r>
          </a:p>
          <a:p>
            <a:r>
              <a:rPr lang="en-GB" sz="2400" dirty="0"/>
              <a:t>Raw scores translated to scaled scores using a conversion table</a:t>
            </a:r>
          </a:p>
          <a:p>
            <a:r>
              <a:rPr lang="en-GB" sz="2400" dirty="0" smtClean="0"/>
              <a:t>Pupils </a:t>
            </a:r>
            <a:r>
              <a:rPr lang="en-GB" sz="2400" dirty="0"/>
              <a:t>to receive a raw score, scaled score and confirmation of attainment of the national standard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651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www.acuk.net/pioneer-centre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187491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https://vimeo.com/38632028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509120"/>
            <a:ext cx="504792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368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056" y="188640"/>
            <a:ext cx="8496944" cy="5129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folHlink"/>
                </a:solidFill>
              </a:rPr>
              <a:t>Post-SATs </a:t>
            </a:r>
            <a:r>
              <a:rPr lang="en-GB" sz="3000" b="1" dirty="0" smtClean="0">
                <a:solidFill>
                  <a:schemeClr val="folHlink"/>
                </a:solidFill>
              </a:rPr>
              <a:t>celebration</a:t>
            </a:r>
            <a:r>
              <a:rPr lang="en-GB" sz="3000" dirty="0" smtClean="0">
                <a:solidFill>
                  <a:schemeClr val="folHlink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folHlink"/>
                </a:solidFill>
              </a:rPr>
              <a:t>Offers </a:t>
            </a:r>
            <a:r>
              <a:rPr lang="en-GB" sz="3000" dirty="0">
                <a:solidFill>
                  <a:schemeClr val="folHlink"/>
                </a:solidFill>
              </a:rPr>
              <a:t>children </a:t>
            </a:r>
            <a:r>
              <a:rPr lang="en-GB" sz="3000" dirty="0" smtClean="0">
                <a:solidFill>
                  <a:schemeClr val="folHlink"/>
                </a:solidFill>
              </a:rPr>
              <a:t>time </a:t>
            </a:r>
            <a:r>
              <a:rPr lang="en-GB" sz="3000" dirty="0">
                <a:solidFill>
                  <a:schemeClr val="folHlink"/>
                </a:solidFill>
              </a:rPr>
              <a:t>away from home to </a:t>
            </a:r>
            <a:r>
              <a:rPr lang="en-GB" sz="3000" b="1" dirty="0" smtClean="0">
                <a:solidFill>
                  <a:schemeClr val="folHlink"/>
                </a:solidFill>
              </a:rPr>
              <a:t>develop independence 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folHlink"/>
                </a:solidFill>
              </a:rPr>
              <a:t>Opportunities to </a:t>
            </a:r>
            <a:r>
              <a:rPr lang="en-GB" sz="3000" b="1" dirty="0" smtClean="0">
                <a:solidFill>
                  <a:schemeClr val="folHlink"/>
                </a:solidFill>
              </a:rPr>
              <a:t>participate</a:t>
            </a:r>
            <a:r>
              <a:rPr lang="en-GB" sz="3000" dirty="0" smtClean="0">
                <a:solidFill>
                  <a:schemeClr val="folHlink"/>
                </a:solidFill>
              </a:rPr>
              <a:t> </a:t>
            </a:r>
            <a:r>
              <a:rPr lang="en-GB" sz="3000" dirty="0">
                <a:solidFill>
                  <a:schemeClr val="folHlink"/>
                </a:solidFill>
              </a:rPr>
              <a:t>in lots of different activities.</a:t>
            </a:r>
          </a:p>
          <a:p>
            <a:pPr>
              <a:lnSpc>
                <a:spcPct val="150000"/>
              </a:lnSpc>
            </a:pPr>
            <a:r>
              <a:rPr lang="en-GB" sz="3000" dirty="0" smtClean="0">
                <a:solidFill>
                  <a:schemeClr val="folHlink"/>
                </a:solidFill>
              </a:rPr>
              <a:t>A </a:t>
            </a:r>
            <a:r>
              <a:rPr lang="en-GB" sz="3000" dirty="0">
                <a:solidFill>
                  <a:schemeClr val="folHlink"/>
                </a:solidFill>
              </a:rPr>
              <a:t>strong emphasis on team games and on activities that present a </a:t>
            </a:r>
            <a:r>
              <a:rPr lang="en-GB" sz="3000" b="1" i="1" dirty="0">
                <a:solidFill>
                  <a:schemeClr val="folHlink"/>
                </a:solidFill>
              </a:rPr>
              <a:t>personal challenge </a:t>
            </a:r>
            <a:r>
              <a:rPr lang="en-GB" sz="3000" dirty="0">
                <a:solidFill>
                  <a:schemeClr val="folHlink"/>
                </a:solidFill>
              </a:rPr>
              <a:t>and an </a:t>
            </a:r>
            <a:r>
              <a:rPr lang="en-GB" sz="3000" b="1" i="1" dirty="0">
                <a:solidFill>
                  <a:schemeClr val="folHlink"/>
                </a:solidFill>
              </a:rPr>
              <a:t>opportunity </a:t>
            </a:r>
            <a:r>
              <a:rPr lang="en-GB" sz="3000" b="1" i="1" dirty="0" smtClean="0">
                <a:solidFill>
                  <a:schemeClr val="folHlink"/>
                </a:solidFill>
              </a:rPr>
              <a:t>for achievement</a:t>
            </a:r>
            <a:r>
              <a:rPr lang="en-GB" sz="3000" dirty="0" smtClean="0">
                <a:solidFill>
                  <a:schemeClr val="folHlink"/>
                </a:solidFill>
              </a:rPr>
              <a:t>.</a:t>
            </a:r>
            <a:endParaRPr lang="en-GB" sz="3000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000" dirty="0">
                <a:solidFill>
                  <a:schemeClr val="folHlink"/>
                </a:solidFill>
              </a:rPr>
              <a:t>Catholic ethos – time for </a:t>
            </a:r>
            <a:r>
              <a:rPr lang="en-GB" sz="3000" dirty="0" smtClean="0">
                <a:solidFill>
                  <a:schemeClr val="folHlink"/>
                </a:solidFill>
              </a:rPr>
              <a:t>prayer each day.</a:t>
            </a:r>
            <a:endParaRPr lang="en-GB" sz="30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01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folHlink"/>
                </a:solidFill>
              </a:rPr>
              <a:t>Activities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High ropes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Low ropes</a:t>
            </a: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en-GB" dirty="0">
              <a:solidFill>
                <a:schemeClr val="folHlink"/>
              </a:solidFill>
            </a:endParaRPr>
          </a:p>
        </p:txBody>
      </p:sp>
      <p:pic>
        <p:nvPicPr>
          <p:cNvPr id="3074" name="Picture 2" descr="C:\Users\Manager\Google Drive\6S\IMG_0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0679"/>
            <a:ext cx="4427984" cy="33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nager\Google Drive\6S\IMG_02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44" y="1584151"/>
            <a:ext cx="526574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160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folHlink"/>
                </a:solidFill>
              </a:rPr>
              <a:t>Activities - challenges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Climbing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Abseiling </a:t>
            </a: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en-GB" dirty="0">
              <a:solidFill>
                <a:schemeClr val="folHlink"/>
              </a:solidFill>
            </a:endParaRPr>
          </a:p>
        </p:txBody>
      </p:sp>
      <p:pic>
        <p:nvPicPr>
          <p:cNvPr id="4098" name="Picture 2" descr="C:\Users\Manager\Google Drive\6S\IMG_02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57" y="1844824"/>
            <a:ext cx="5921704" cy="44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61"/>
            <a:ext cx="3240360" cy="433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6411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folHlink"/>
                </a:solidFill>
              </a:rPr>
              <a:t>Activities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" y="198884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Raft-building </a:t>
            </a:r>
            <a:br>
              <a:rPr lang="en-GB" dirty="0" smtClean="0">
                <a:solidFill>
                  <a:schemeClr val="folHlink"/>
                </a:solidFill>
              </a:rPr>
            </a:br>
            <a:r>
              <a:rPr lang="en-GB" dirty="0" smtClean="0">
                <a:solidFill>
                  <a:schemeClr val="folHlink"/>
                </a:solidFill>
              </a:rPr>
              <a:t>(depth 1m)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Shoes will  be lost!</a:t>
            </a: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en-GB" dirty="0">
              <a:solidFill>
                <a:schemeClr val="folHlink"/>
              </a:solidFill>
            </a:endParaRPr>
          </a:p>
        </p:txBody>
      </p:sp>
      <p:pic>
        <p:nvPicPr>
          <p:cNvPr id="5122" name="Picture 2" descr="C:\Users\Manager\Google Drive\6S\IMG_02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0678"/>
            <a:ext cx="4427984" cy="33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cuk.net/sites/default/files/styles/gallery_photo_large/public/groups/Pioneer%20Centre/Pioneer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5220072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260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folHlink"/>
                </a:solidFill>
              </a:rPr>
              <a:t>Activities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" y="198884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Caving</a:t>
            </a: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en-GB" dirty="0">
              <a:solidFill>
                <a:schemeClr val="folHlink"/>
              </a:solidFill>
            </a:endParaRPr>
          </a:p>
        </p:txBody>
      </p:sp>
      <p:pic>
        <p:nvPicPr>
          <p:cNvPr id="7170" name="Picture 2" descr="C:\Users\Manager\Google Drive\6S\IMG_03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48" y="4869160"/>
            <a:ext cx="2643851" cy="19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nager\Google Drive\6S\IMG_03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379185" cy="32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nager\Google Drive\6S\IMG_03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879" y="1600866"/>
            <a:ext cx="5652120" cy="24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679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077200" cy="114115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folHlink"/>
                </a:solidFill>
              </a:rPr>
              <a:t>Example </a:t>
            </a:r>
            <a:r>
              <a:rPr lang="en-GB" sz="3200" dirty="0" smtClean="0">
                <a:solidFill>
                  <a:schemeClr val="folHlink"/>
                </a:solidFill>
              </a:rPr>
              <a:t>timetable of </a:t>
            </a:r>
            <a:r>
              <a:rPr lang="en-GB" sz="3200" dirty="0">
                <a:solidFill>
                  <a:schemeClr val="folHlink"/>
                </a:solidFill>
              </a:rPr>
              <a:t>a </a:t>
            </a:r>
            <a:r>
              <a:rPr lang="en-GB" sz="3200" dirty="0" smtClean="0">
                <a:solidFill>
                  <a:schemeClr val="folHlink"/>
                </a:solidFill>
              </a:rPr>
              <a:t>stay at Pioneer Centre</a:t>
            </a:r>
            <a:endParaRPr lang="en-GB" sz="3200" dirty="0">
              <a:solidFill>
                <a:schemeClr val="folHlink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688745"/>
              </p:ext>
            </p:extLst>
          </p:nvPr>
        </p:nvGraphicFramePr>
        <p:xfrm>
          <a:off x="1" y="836710"/>
          <a:ext cx="9143994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80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24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19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35098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Wednesday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2016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Thursday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Friday 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51"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2-3.30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4-5.30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DINNER TIME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7.00-8.30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9.30-11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11.30-1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LUNCH TIME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2-3.30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4-5.30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DINNER TIME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7.00-8.30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9.30-11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11.30-1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Depart &amp; Goodbyes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8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 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 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 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 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Session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Group 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RAFT BUILDING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ARCHERY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DISCO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PIONEER TEAM TRAIL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LOW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FENCING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CAVING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CAMP FIRE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ABSEIL/ CLIMBING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HIGH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Group 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RAFT BUILDING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LOW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DISCO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FENCING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ABSEIL/ CLIMBING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HIGH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ARCHERY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CAMP FIRE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PIONEER TEAM TRAIL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CAVING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Group 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HIGH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RAFT BUILDING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DISCO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ARCHERY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CAVING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ABSEIL/ CLIMBING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LOW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CAMP FIRE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FENCING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PIONEER TEAM TRAIL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Group 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FENCING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RAFT BUILDING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DISCO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ABSEIL/ CLIMBING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PIONEER TEAM TRAIL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ARCHERY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CAVING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CAMP FIRE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LOW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HIGH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3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Group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LOW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ABSEIL/ CLIMBING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DISCO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CAVING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HIGH ROPES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FENCING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RAFT BUILDING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CAMP FIRE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PIONEER TEAM TRAIL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ARCHERY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9141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folHlink"/>
                </a:solidFill>
              </a:rPr>
              <a:t>Accommodation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4216"/>
            <a:ext cx="8229600" cy="4114800"/>
          </a:xfrm>
        </p:spPr>
        <p:txBody>
          <a:bodyPr/>
          <a:lstStyle/>
          <a:p>
            <a:r>
              <a:rPr lang="en-GB" sz="2800" dirty="0" smtClean="0">
                <a:solidFill>
                  <a:schemeClr val="folHlink"/>
                </a:solidFill>
              </a:rPr>
              <a:t>Separate lodges for boys and girls</a:t>
            </a:r>
          </a:p>
          <a:p>
            <a:r>
              <a:rPr lang="en-GB" sz="2800" dirty="0" smtClean="0">
                <a:solidFill>
                  <a:schemeClr val="folHlink"/>
                </a:solidFill>
              </a:rPr>
              <a:t>At least 3 members of St Edward’s staff per lodge</a:t>
            </a:r>
          </a:p>
          <a:p>
            <a:r>
              <a:rPr lang="en-GB" sz="2800" dirty="0" err="1" smtClean="0">
                <a:solidFill>
                  <a:schemeClr val="folHlink"/>
                </a:solidFill>
              </a:rPr>
              <a:t>En</a:t>
            </a:r>
            <a:r>
              <a:rPr lang="en-GB" sz="2800" dirty="0">
                <a:solidFill>
                  <a:schemeClr val="folHlink"/>
                </a:solidFill>
              </a:rPr>
              <a:t>-</a:t>
            </a:r>
            <a:r>
              <a:rPr lang="en-GB" sz="2800" dirty="0" smtClean="0">
                <a:solidFill>
                  <a:schemeClr val="folHlink"/>
                </a:solidFill>
              </a:rPr>
              <a:t>suite bathrooms</a:t>
            </a:r>
          </a:p>
          <a:p>
            <a:r>
              <a:rPr lang="en-GB" sz="2800" dirty="0" smtClean="0">
                <a:solidFill>
                  <a:schemeClr val="folHlink"/>
                </a:solidFill>
              </a:rPr>
              <a:t>3 - 5 children per room</a:t>
            </a:r>
          </a:p>
          <a:p>
            <a:pPr marL="0" indent="0">
              <a:buNone/>
            </a:pPr>
            <a:endParaRPr lang="en-GB" sz="2800" dirty="0">
              <a:solidFill>
                <a:schemeClr val="folHlink"/>
              </a:solidFill>
            </a:endParaRPr>
          </a:p>
        </p:txBody>
      </p:sp>
      <p:pic>
        <p:nvPicPr>
          <p:cNvPr id="10242" name="Picture 2" descr="http://www.acuk.net/sites/default/files/styles/gallery_photo_large/public/groups/Pioneer%20Centre/Yukon%20Lodge%20En-suite%20Bedroom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40161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24391"/>
            <a:ext cx="4535488" cy="31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798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folHlink"/>
                </a:solidFill>
              </a:rPr>
              <a:t>The dining room – great food!</a:t>
            </a:r>
            <a:endParaRPr lang="en-GB" dirty="0">
              <a:solidFill>
                <a:schemeClr val="folHlink"/>
              </a:solidFill>
            </a:endParaRPr>
          </a:p>
        </p:txBody>
      </p:sp>
      <p:pic>
        <p:nvPicPr>
          <p:cNvPr id="11266" name="Picture 2" descr="C:\Users\Manager\Google Drive\6S\IMG_02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56" y="1556792"/>
            <a:ext cx="395954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cuk.net/sites/default/files/styles/gallery_photo_large/public/groups/Pioneer%20Centre/Salad%20Bar%2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" y="2105561"/>
            <a:ext cx="5165217" cy="38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15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43408"/>
            <a:ext cx="8229600" cy="1371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folHlink"/>
                </a:solidFill>
              </a:rPr>
              <a:t>Sample Menu</a:t>
            </a:r>
            <a:endParaRPr lang="en-GB" sz="2800" dirty="0">
              <a:solidFill>
                <a:schemeClr val="folHlink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2592288" cy="487529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folHlink"/>
                </a:solidFill>
              </a:rPr>
              <a:t>Packed lunch required on Wednesday (plastic bags)</a:t>
            </a:r>
          </a:p>
          <a:p>
            <a:r>
              <a:rPr lang="en-GB" sz="2800" dirty="0" smtClean="0">
                <a:solidFill>
                  <a:schemeClr val="folHlink"/>
                </a:solidFill>
              </a:rPr>
              <a:t>Please inform us of dietary requirements!</a:t>
            </a:r>
          </a:p>
          <a:p>
            <a:pPr marL="0" indent="0">
              <a:buNone/>
            </a:pPr>
            <a:endParaRPr lang="en-GB" sz="2800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18368"/>
              </p:ext>
            </p:extLst>
          </p:nvPr>
        </p:nvGraphicFramePr>
        <p:xfrm>
          <a:off x="3203849" y="260037"/>
          <a:ext cx="5328591" cy="638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497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</a:rPr>
                        <a:t>Wednesday - Evening day 1</a:t>
                      </a:r>
                      <a:endParaRPr lang="en-GB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effectLst/>
                        </a:rPr>
                        <a:t>Option 1</a:t>
                      </a:r>
                      <a:r>
                        <a:rPr lang="en-GB" sz="900" dirty="0">
                          <a:effectLst/>
                        </a:rPr>
                        <a:t>: Vegetable lasagne with roast potatoes, beans, carrots, and gravy</a:t>
                      </a:r>
                      <a:endParaRPr lang="en-GB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OR</a:t>
                      </a:r>
                      <a:endParaRPr lang="en-GB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effectLst/>
                        </a:rPr>
                        <a:t>Option 2</a:t>
                      </a:r>
                      <a:r>
                        <a:rPr lang="en-GB" sz="900" dirty="0">
                          <a:effectLst/>
                        </a:rPr>
                        <a:t>: Roast chicken with roast potatoes, beans, carrots and gravy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OPTION 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OPTION 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7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Thursday - Lunch day 2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>
                          <a:effectLst/>
                        </a:rPr>
                        <a:t>Option 1</a:t>
                      </a:r>
                      <a:r>
                        <a:rPr lang="en-GB" sz="900">
                          <a:effectLst/>
                        </a:rPr>
                        <a:t>: Sausage roll with salad bar 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OR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>
                          <a:effectLst/>
                        </a:rPr>
                        <a:t>Option 2</a:t>
                      </a:r>
                      <a:r>
                        <a:rPr lang="en-GB" sz="900">
                          <a:effectLst/>
                        </a:rPr>
                        <a:t>: Jacket potato with cheese and beans and salad bar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OPTION 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OPTION 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46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Thursday - Evening day 2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>
                          <a:effectLst/>
                        </a:rPr>
                        <a:t>Option 1</a:t>
                      </a:r>
                      <a:r>
                        <a:rPr lang="en-GB" sz="900">
                          <a:effectLst/>
                        </a:rPr>
                        <a:t>: Battered cod with chips, peas and salad bar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OR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>
                          <a:effectLst/>
                        </a:rPr>
                        <a:t>Option 2</a:t>
                      </a:r>
                      <a:r>
                        <a:rPr lang="en-GB" sz="900">
                          <a:effectLst/>
                        </a:rPr>
                        <a:t>: Pizza with chips, peas and salad bar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OPTION 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OPTION 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6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</a:rPr>
                        <a:t>Friday - Lunch day 3</a:t>
                      </a:r>
                      <a:endParaRPr lang="en-GB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PACKED LUNCH</a:t>
                      </a:r>
                      <a:endParaRPr lang="en-GB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Provided by the centre.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67" marR="488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918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/>
              <a:t>Key Stage 2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600" dirty="0" smtClean="0"/>
              <a:t>At </a:t>
            </a:r>
            <a:r>
              <a:rPr lang="en-GB" sz="2600" dirty="0"/>
              <a:t>Key Stage 2 </a:t>
            </a:r>
            <a:r>
              <a:rPr lang="en-GB" sz="2600" dirty="0" smtClean="0"/>
              <a:t>the assessments are in Reading, Grammar, Punctuation and Spelling, </a:t>
            </a:r>
            <a:r>
              <a:rPr lang="en-GB" sz="2600" dirty="0"/>
              <a:t>Mathematics and Science at:</a:t>
            </a:r>
          </a:p>
          <a:p>
            <a:pPr marL="0" indent="0">
              <a:buNone/>
            </a:pPr>
            <a:r>
              <a:rPr lang="en-GB" sz="2600" dirty="0"/>
              <a:t>•	working at the expected </a:t>
            </a:r>
            <a:r>
              <a:rPr lang="en-GB" sz="2600" dirty="0" smtClean="0"/>
              <a:t>standard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Science Assessment (if chosen) will be from week Monday 8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June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For Writing:</a:t>
            </a:r>
          </a:p>
          <a:p>
            <a:pPr marL="0" indent="0">
              <a:buNone/>
            </a:pPr>
            <a:r>
              <a:rPr lang="en-GB" sz="2600" dirty="0"/>
              <a:t>•	</a:t>
            </a:r>
            <a:r>
              <a:rPr lang="en-GB" sz="2600" u="sng" dirty="0"/>
              <a:t>working towards </a:t>
            </a:r>
            <a:r>
              <a:rPr lang="en-GB" sz="2600" dirty="0"/>
              <a:t>the national standard</a:t>
            </a:r>
          </a:p>
          <a:p>
            <a:pPr marL="0" indent="0">
              <a:buNone/>
            </a:pPr>
            <a:r>
              <a:rPr lang="en-GB" sz="2600" dirty="0"/>
              <a:t>•	</a:t>
            </a:r>
            <a:r>
              <a:rPr lang="en-GB" sz="2600" u="sng" dirty="0"/>
              <a:t>working at </a:t>
            </a:r>
            <a:r>
              <a:rPr lang="en-GB" sz="2600" dirty="0"/>
              <a:t>the expected standard</a:t>
            </a:r>
          </a:p>
          <a:p>
            <a:pPr marL="0" indent="0">
              <a:buNone/>
            </a:pPr>
            <a:r>
              <a:rPr lang="en-GB" sz="2600" dirty="0"/>
              <a:t>•	</a:t>
            </a:r>
            <a:r>
              <a:rPr lang="en-GB" sz="2600" u="sng" dirty="0"/>
              <a:t>w</a:t>
            </a:r>
            <a:r>
              <a:rPr lang="en-GB" sz="2600" u="sng" dirty="0" smtClean="0"/>
              <a:t>orking </a:t>
            </a:r>
            <a:r>
              <a:rPr lang="en-GB" sz="2600" u="sng" dirty="0"/>
              <a:t>at greater depth </a:t>
            </a:r>
            <a:r>
              <a:rPr lang="en-GB" sz="2600" dirty="0"/>
              <a:t>within the expected standard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9394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folHlink"/>
                </a:solidFill>
              </a:rPr>
              <a:t>Arrangements - TBC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24744"/>
            <a:ext cx="8229600" cy="447498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GB" sz="2800" dirty="0" smtClean="0">
                <a:solidFill>
                  <a:schemeClr val="folHlink"/>
                </a:solidFill>
              </a:rPr>
              <a:t>Arrive at school by 8:30am on Wednesday 20th May.</a:t>
            </a:r>
          </a:p>
          <a:p>
            <a:pPr>
              <a:lnSpc>
                <a:spcPct val="160000"/>
              </a:lnSpc>
            </a:pPr>
            <a:r>
              <a:rPr lang="en-GB" sz="2800" dirty="0" smtClean="0">
                <a:solidFill>
                  <a:schemeClr val="folHlink"/>
                </a:solidFill>
              </a:rPr>
              <a:t>Children will need to bring a packed lunch in a disposable bag.</a:t>
            </a:r>
          </a:p>
          <a:p>
            <a:pPr>
              <a:lnSpc>
                <a:spcPct val="160000"/>
              </a:lnSpc>
            </a:pPr>
            <a:r>
              <a:rPr lang="en-GB" sz="2800" dirty="0" smtClean="0">
                <a:solidFill>
                  <a:schemeClr val="folHlink"/>
                </a:solidFill>
              </a:rPr>
              <a:t>Depart at 9:00am. </a:t>
            </a:r>
          </a:p>
          <a:p>
            <a:pPr>
              <a:lnSpc>
                <a:spcPct val="160000"/>
              </a:lnSpc>
            </a:pPr>
            <a:r>
              <a:rPr lang="en-GB" sz="2800" dirty="0" smtClean="0">
                <a:solidFill>
                  <a:schemeClr val="folHlink"/>
                </a:solidFill>
              </a:rPr>
              <a:t>Arrive </a:t>
            </a:r>
            <a:r>
              <a:rPr lang="en-GB" sz="2800" dirty="0">
                <a:solidFill>
                  <a:schemeClr val="folHlink"/>
                </a:solidFill>
              </a:rPr>
              <a:t>back at school on Friday </a:t>
            </a:r>
            <a:r>
              <a:rPr lang="en-GB" sz="2800" dirty="0" smtClean="0">
                <a:solidFill>
                  <a:schemeClr val="folHlink"/>
                </a:solidFill>
              </a:rPr>
              <a:t>22</a:t>
            </a:r>
            <a:r>
              <a:rPr lang="en-GB" sz="2800" baseline="30000" dirty="0" smtClean="0">
                <a:solidFill>
                  <a:schemeClr val="folHlink"/>
                </a:solidFill>
              </a:rPr>
              <a:t>nd</a:t>
            </a:r>
            <a:r>
              <a:rPr lang="en-GB" sz="2800" dirty="0" smtClean="0">
                <a:solidFill>
                  <a:schemeClr val="folHlink"/>
                </a:solidFill>
              </a:rPr>
              <a:t> May at approximately 4:15pm (</a:t>
            </a:r>
            <a:r>
              <a:rPr lang="en-GB" sz="2800" i="1" u="sng" dirty="0" smtClean="0">
                <a:solidFill>
                  <a:schemeClr val="folHlink"/>
                </a:solidFill>
              </a:rPr>
              <a:t>please note </a:t>
            </a:r>
            <a:r>
              <a:rPr lang="en-GB" sz="2800" dirty="0" smtClean="0">
                <a:solidFill>
                  <a:schemeClr val="folHlink"/>
                </a:solidFill>
              </a:rPr>
              <a:t>updates on arrival time will be posted via the school twitter account)</a:t>
            </a:r>
            <a:endParaRPr lang="en-GB" sz="2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66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folHlink"/>
                </a:solidFill>
              </a:rPr>
              <a:t>Supervision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1196752"/>
            <a:ext cx="8077200" cy="4297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folHlink"/>
                </a:solidFill>
              </a:rPr>
              <a:t>8</a:t>
            </a:r>
            <a:r>
              <a:rPr lang="en-GB" dirty="0" smtClean="0">
                <a:solidFill>
                  <a:schemeClr val="folHlink"/>
                </a:solidFill>
              </a:rPr>
              <a:t> members of St Edward’s staff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folHlink"/>
                </a:solidFill>
              </a:rPr>
              <a:t>5 </a:t>
            </a:r>
            <a:r>
              <a:rPr lang="en-GB" dirty="0" smtClean="0">
                <a:solidFill>
                  <a:schemeClr val="folHlink"/>
                </a:solidFill>
              </a:rPr>
              <a:t>Activity </a:t>
            </a:r>
            <a:r>
              <a:rPr lang="en-GB" dirty="0">
                <a:solidFill>
                  <a:schemeClr val="folHlink"/>
                </a:solidFill>
              </a:rPr>
              <a:t>L</a:t>
            </a:r>
            <a:r>
              <a:rPr lang="en-GB" dirty="0" smtClean="0">
                <a:solidFill>
                  <a:schemeClr val="folHlink"/>
                </a:solidFill>
              </a:rPr>
              <a:t>eaders from Pioneer (who </a:t>
            </a:r>
            <a:r>
              <a:rPr lang="en-GB" dirty="0">
                <a:solidFill>
                  <a:schemeClr val="folHlink"/>
                </a:solidFill>
              </a:rPr>
              <a:t>are based at the </a:t>
            </a:r>
            <a:r>
              <a:rPr lang="en-GB" dirty="0" smtClean="0">
                <a:solidFill>
                  <a:schemeClr val="folHlink"/>
                </a:solidFill>
              </a:rPr>
              <a:t>centre)</a:t>
            </a: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folHlink"/>
                </a:solidFill>
              </a:rPr>
              <a:t>Each group </a:t>
            </a:r>
            <a:r>
              <a:rPr lang="en-GB" dirty="0" smtClean="0">
                <a:solidFill>
                  <a:schemeClr val="folHlink"/>
                </a:solidFill>
              </a:rPr>
              <a:t>of children is </a:t>
            </a:r>
            <a:r>
              <a:rPr lang="en-GB" dirty="0">
                <a:solidFill>
                  <a:schemeClr val="folHlink"/>
                </a:solidFill>
              </a:rPr>
              <a:t>assigned a leader from the </a:t>
            </a:r>
            <a:r>
              <a:rPr lang="en-GB" dirty="0" smtClean="0">
                <a:solidFill>
                  <a:schemeClr val="folHlink"/>
                </a:solidFill>
              </a:rPr>
              <a:t>centre and a member of school staff </a:t>
            </a:r>
            <a:r>
              <a:rPr lang="en-GB" dirty="0">
                <a:solidFill>
                  <a:schemeClr val="folHlink"/>
                </a:solidFill>
              </a:rPr>
              <a:t>who </a:t>
            </a:r>
            <a:r>
              <a:rPr lang="en-GB" dirty="0" smtClean="0">
                <a:solidFill>
                  <a:schemeClr val="folHlink"/>
                </a:solidFill>
              </a:rPr>
              <a:t>stay </a:t>
            </a:r>
            <a:r>
              <a:rPr lang="en-GB" dirty="0">
                <a:solidFill>
                  <a:schemeClr val="folHlink"/>
                </a:solidFill>
              </a:rPr>
              <a:t>with them all </a:t>
            </a:r>
            <a:r>
              <a:rPr lang="en-GB" dirty="0" smtClean="0">
                <a:solidFill>
                  <a:schemeClr val="folHlink"/>
                </a:solidFill>
              </a:rPr>
              <a:t>week</a:t>
            </a: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folHlink"/>
                </a:solidFill>
              </a:rPr>
              <a:t>C</a:t>
            </a:r>
            <a:r>
              <a:rPr lang="en-GB" dirty="0" smtClean="0">
                <a:solidFill>
                  <a:schemeClr val="folHlink"/>
                </a:solidFill>
              </a:rPr>
              <a:t>hildren are well supervised</a:t>
            </a:r>
            <a:endParaRPr lang="en-GB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0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folHlink"/>
                </a:solidFill>
              </a:rPr>
              <a:t>What to bring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Kit </a:t>
            </a:r>
            <a:r>
              <a:rPr lang="en-GB" dirty="0">
                <a:solidFill>
                  <a:schemeClr val="folHlink"/>
                </a:solidFill>
              </a:rPr>
              <a:t>list </a:t>
            </a:r>
            <a:r>
              <a:rPr lang="en-GB" dirty="0" smtClean="0">
                <a:solidFill>
                  <a:schemeClr val="folHlink"/>
                </a:solidFill>
                <a:hlinkClick r:id="rId2"/>
              </a:rPr>
              <a:t>–https</a:t>
            </a:r>
            <a:r>
              <a:rPr lang="en-GB" dirty="0">
                <a:solidFill>
                  <a:schemeClr val="folHlink"/>
                </a:solidFill>
                <a:hlinkClick r:id="rId2"/>
              </a:rPr>
              <a:t>://</a:t>
            </a:r>
            <a:r>
              <a:rPr lang="en-GB" dirty="0" smtClean="0">
                <a:solidFill>
                  <a:schemeClr val="folHlink"/>
                </a:solidFill>
                <a:hlinkClick r:id="rId2"/>
              </a:rPr>
              <a:t>www.acuk.net/sites/default/files/downloads/Pioneer%20Centre/Suggested%20Kit%20list.pdf</a:t>
            </a:r>
            <a:r>
              <a:rPr lang="en-GB" dirty="0" smtClean="0">
                <a:solidFill>
                  <a:schemeClr val="folHlink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Waterproof bag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Pocket money </a:t>
            </a:r>
            <a:br>
              <a:rPr lang="en-GB" dirty="0" smtClean="0">
                <a:solidFill>
                  <a:schemeClr val="folHlink"/>
                </a:solidFill>
              </a:rPr>
            </a:br>
            <a:r>
              <a:rPr lang="en-GB" dirty="0" smtClean="0">
                <a:solidFill>
                  <a:schemeClr val="folHlink"/>
                </a:solidFill>
              </a:rPr>
              <a:t>– approximately £5 </a:t>
            </a:r>
          </a:p>
          <a:p>
            <a:pPr>
              <a:lnSpc>
                <a:spcPct val="90000"/>
              </a:lnSpc>
            </a:pPr>
            <a:r>
              <a:rPr lang="en-GB" b="1" u="sng" dirty="0" smtClean="0">
                <a:solidFill>
                  <a:schemeClr val="folHlink"/>
                </a:solidFill>
              </a:rPr>
              <a:t>No electronic devices</a:t>
            </a:r>
            <a:endParaRPr lang="en-GB" b="1" u="sng" dirty="0">
              <a:solidFill>
                <a:schemeClr val="folHlink"/>
              </a:solidFill>
            </a:endParaRPr>
          </a:p>
        </p:txBody>
      </p:sp>
      <p:pic>
        <p:nvPicPr>
          <p:cNvPr id="1026" name="Picture 2" descr="C:\Users\Manager\Google Drive\6S\IMG_02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5486"/>
            <a:ext cx="4067943" cy="30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5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folHlink"/>
                </a:solidFill>
              </a:rPr>
              <a:t>Medication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Please ensure that all medication for the trip is given to the office by FRIDAY 15</a:t>
            </a:r>
            <a:r>
              <a:rPr lang="en-GB" baseline="30000" dirty="0" smtClean="0">
                <a:solidFill>
                  <a:schemeClr val="folHlink"/>
                </a:solidFill>
              </a:rPr>
              <a:t>th</a:t>
            </a:r>
            <a:r>
              <a:rPr lang="en-GB" dirty="0" smtClean="0">
                <a:solidFill>
                  <a:schemeClr val="folHlink"/>
                </a:solidFill>
              </a:rPr>
              <a:t> MAY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Designated staff will administer medication at the prescribed times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folHlink"/>
                </a:solidFill>
              </a:rPr>
              <a:t>Children </a:t>
            </a:r>
            <a:r>
              <a:rPr lang="en-GB" dirty="0" smtClean="0">
                <a:solidFill>
                  <a:schemeClr val="folHlink"/>
                </a:solidFill>
              </a:rPr>
              <a:t>will </a:t>
            </a:r>
            <a:r>
              <a:rPr lang="en-GB" dirty="0">
                <a:solidFill>
                  <a:schemeClr val="folHlink"/>
                </a:solidFill>
              </a:rPr>
              <a:t>carry their </a:t>
            </a:r>
            <a:r>
              <a:rPr lang="en-GB" dirty="0" smtClean="0">
                <a:solidFill>
                  <a:schemeClr val="folHlink"/>
                </a:solidFill>
              </a:rPr>
              <a:t>own inhalers</a:t>
            </a: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en-GB" dirty="0" smtClean="0">
              <a:solidFill>
                <a:schemeClr val="fol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folHlink"/>
                </a:solidFill>
              </a:rPr>
              <a:t>Paperwork: </a:t>
            </a:r>
            <a:br>
              <a:rPr lang="en-GB" dirty="0" smtClean="0">
                <a:solidFill>
                  <a:schemeClr val="folHlink"/>
                </a:solidFill>
              </a:rPr>
            </a:br>
            <a:r>
              <a:rPr lang="en-GB" u="sng" dirty="0" smtClean="0">
                <a:solidFill>
                  <a:schemeClr val="folHlink"/>
                </a:solidFill>
              </a:rPr>
              <a:t>A Pack will be sent to you before the Easter holiday</a:t>
            </a:r>
            <a:endParaRPr lang="en-GB" u="sng" dirty="0">
              <a:solidFill>
                <a:schemeClr val="folHlink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229600" cy="4114800"/>
          </a:xfrm>
        </p:spPr>
        <p:txBody>
          <a:bodyPr/>
          <a:lstStyle/>
          <a:p>
            <a:r>
              <a:rPr lang="en-GB" dirty="0">
                <a:solidFill>
                  <a:schemeClr val="folHlink"/>
                </a:solidFill>
              </a:rPr>
              <a:t>Consent and Medical Information form</a:t>
            </a:r>
          </a:p>
          <a:p>
            <a:r>
              <a:rPr lang="en-GB" dirty="0">
                <a:solidFill>
                  <a:schemeClr val="folHlink"/>
                </a:solidFill>
              </a:rPr>
              <a:t>Prescribed medication form</a:t>
            </a:r>
          </a:p>
          <a:p>
            <a:r>
              <a:rPr lang="en-GB" dirty="0">
                <a:solidFill>
                  <a:schemeClr val="folHlink"/>
                </a:solidFill>
              </a:rPr>
              <a:t>Code of Conduct</a:t>
            </a:r>
          </a:p>
          <a:p>
            <a:r>
              <a:rPr lang="en-GB" dirty="0">
                <a:solidFill>
                  <a:schemeClr val="folHlink"/>
                </a:solidFill>
              </a:rPr>
              <a:t>Clothing </a:t>
            </a:r>
            <a:r>
              <a:rPr lang="en-GB" dirty="0" smtClean="0">
                <a:solidFill>
                  <a:schemeClr val="folHlink"/>
                </a:solidFill>
              </a:rPr>
              <a:t>list</a:t>
            </a:r>
          </a:p>
          <a:p>
            <a:r>
              <a:rPr lang="en-GB" dirty="0" smtClean="0">
                <a:solidFill>
                  <a:schemeClr val="folHlink"/>
                </a:solidFill>
              </a:rPr>
              <a:t>Photographic consent form</a:t>
            </a:r>
          </a:p>
          <a:p>
            <a:pPr>
              <a:buNone/>
            </a:pPr>
            <a:endParaRPr lang="en-GB" dirty="0" smtClean="0">
              <a:solidFill>
                <a:schemeClr val="folHlink"/>
              </a:solidFill>
            </a:endParaRPr>
          </a:p>
          <a:p>
            <a:pPr algn="ctr">
              <a:buNone/>
            </a:pPr>
            <a:r>
              <a:rPr lang="en-GB" b="1" dirty="0" smtClean="0">
                <a:solidFill>
                  <a:schemeClr val="folHlink"/>
                </a:solidFill>
              </a:rPr>
              <a:t>Please return by MONDAY 11</a:t>
            </a:r>
            <a:r>
              <a:rPr lang="en-GB" b="1" baseline="30000" dirty="0" smtClean="0">
                <a:solidFill>
                  <a:schemeClr val="folHlink"/>
                </a:solidFill>
              </a:rPr>
              <a:t>th</a:t>
            </a:r>
            <a:r>
              <a:rPr lang="en-GB" b="1" dirty="0" smtClean="0">
                <a:solidFill>
                  <a:schemeClr val="folHlink"/>
                </a:solidFill>
              </a:rPr>
              <a:t> MAY</a:t>
            </a:r>
            <a:endParaRPr lang="en-GB" b="1" dirty="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lang="en-GB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5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Cost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83820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cost of the residential is £234 per child</a:t>
            </a:r>
          </a:p>
          <a:p>
            <a:r>
              <a:rPr lang="en-GB" dirty="0" smtClean="0"/>
              <a:t>Deposit of £50 by Monday 3</a:t>
            </a:r>
            <a:r>
              <a:rPr lang="en-GB" baseline="30000" dirty="0" smtClean="0"/>
              <a:t>rd</a:t>
            </a:r>
            <a:r>
              <a:rPr lang="en-GB" dirty="0" smtClean="0"/>
              <a:t> February </a:t>
            </a:r>
          </a:p>
          <a:p>
            <a:r>
              <a:rPr lang="en-GB" dirty="0" smtClean="0"/>
              <a:t>It can be paid in 3 instalments: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payment £62 payable by Friday 28</a:t>
            </a:r>
            <a:r>
              <a:rPr lang="en-GB" baseline="30000" dirty="0" smtClean="0"/>
              <a:t>th</a:t>
            </a:r>
            <a:r>
              <a:rPr lang="en-GB" dirty="0" smtClean="0"/>
              <a:t> February 2020</a:t>
            </a:r>
          </a:p>
          <a:p>
            <a:pPr lvl="1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payment of £61 payable by Tuesday 31</a:t>
            </a:r>
            <a:r>
              <a:rPr lang="en-GB" baseline="30000" dirty="0" smtClean="0"/>
              <a:t>st</a:t>
            </a:r>
            <a:r>
              <a:rPr lang="en-GB" dirty="0" smtClean="0"/>
              <a:t> March 2020</a:t>
            </a:r>
          </a:p>
          <a:p>
            <a:pPr lvl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payment of £61 payable by Friday 24</a:t>
            </a:r>
            <a:r>
              <a:rPr lang="en-GB" baseline="30000" dirty="0" smtClean="0"/>
              <a:t>th</a:t>
            </a:r>
            <a:r>
              <a:rPr lang="en-GB" dirty="0" smtClean="0"/>
              <a:t> April</a:t>
            </a:r>
          </a:p>
          <a:p>
            <a:r>
              <a:rPr lang="en-GB" dirty="0" smtClean="0"/>
              <a:t>Pay via </a:t>
            </a:r>
            <a:r>
              <a:rPr lang="en-GB" dirty="0" err="1" smtClean="0"/>
              <a:t>ParentMail</a:t>
            </a:r>
            <a:endParaRPr lang="en-GB" dirty="0" smtClean="0"/>
          </a:p>
          <a:p>
            <a:r>
              <a:rPr lang="en-GB" dirty="0" smtClean="0"/>
              <a:t>Letters have been sent out with the details of instalments previously 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7142863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folHlink"/>
                </a:solidFill>
              </a:rPr>
              <a:t>Coming Home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folHlink"/>
                </a:solidFill>
              </a:rPr>
              <a:t>Your child will be really looking forward to seeing </a:t>
            </a:r>
            <a:r>
              <a:rPr lang="en-GB" dirty="0" smtClean="0">
                <a:solidFill>
                  <a:schemeClr val="folHlink"/>
                </a:solidFill>
              </a:rPr>
              <a:t>you!</a:t>
            </a:r>
            <a:endParaRPr lang="en-GB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folHlink"/>
                </a:solidFill>
              </a:rPr>
              <a:t>We will be returning to school at </a:t>
            </a:r>
            <a:r>
              <a:rPr lang="en-GB" dirty="0" smtClean="0">
                <a:solidFill>
                  <a:schemeClr val="folHlink"/>
                </a:solidFill>
              </a:rPr>
              <a:t>approximately 4:15pm</a:t>
            </a:r>
            <a:r>
              <a:rPr lang="en-GB" dirty="0">
                <a:solidFill>
                  <a:schemeClr val="folHlink"/>
                </a:solidFill>
              </a:rPr>
              <a:t>. Please make arrangements for your child to be collected.</a:t>
            </a:r>
          </a:p>
        </p:txBody>
      </p:sp>
    </p:spTree>
    <p:extLst>
      <p:ext uri="{BB962C8B-B14F-4D97-AF65-F5344CB8AC3E}">
        <p14:creationId xmlns:p14="http://schemas.microsoft.com/office/powerpoint/2010/main" val="40089929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Questions?</a:t>
            </a:r>
            <a:endParaRPr lang="en-GB">
              <a:solidFill>
                <a:schemeClr val="folHlink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folHlink"/>
                </a:solidFill>
              </a:rPr>
              <a:t>Please speak to us if you have any worries or concerns</a:t>
            </a:r>
            <a:r>
              <a:rPr lang="en-GB" dirty="0" smtClean="0">
                <a:solidFill>
                  <a:schemeClr val="folHlin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folHlink"/>
                </a:solidFill>
              </a:rPr>
              <a:t>Medical issues – please speak to your child’s class teacher if concerned after completing the form.</a:t>
            </a:r>
            <a:endParaRPr lang="en-GB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222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2729880" cy="71109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SATs Dates 2020: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610572"/>
              </p:ext>
            </p:extLst>
          </p:nvPr>
        </p:nvGraphicFramePr>
        <p:xfrm>
          <a:off x="899592" y="1605312"/>
          <a:ext cx="5760640" cy="4666784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496">
                <a:tc>
                  <a:txBody>
                    <a:bodyPr/>
                    <a:lstStyle/>
                    <a:p>
                      <a:pPr fontAlgn="t"/>
                      <a:r>
                        <a:rPr lang="en-GB" sz="1600" b="0" dirty="0" smtClean="0">
                          <a:effectLst/>
                          <a:latin typeface="inherit"/>
                        </a:rPr>
                        <a:t>Monday</a:t>
                      </a:r>
                      <a:r>
                        <a:rPr lang="en-GB" sz="1600" b="0" baseline="0" dirty="0" smtClean="0">
                          <a:effectLst/>
                          <a:latin typeface="inherit"/>
                        </a:rPr>
                        <a:t> 11th</a:t>
                      </a:r>
                      <a:r>
                        <a:rPr lang="en-GB" sz="1600" b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en-GB" sz="1600" b="0" dirty="0">
                          <a:effectLst/>
                          <a:latin typeface="inherit"/>
                        </a:rPr>
                        <a:t>May</a:t>
                      </a:r>
                    </a:p>
                  </a:txBody>
                  <a:tcPr marL="80576" marR="83933" marT="83933" marB="839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b="0" dirty="0" smtClean="0">
                          <a:effectLst/>
                          <a:latin typeface="inherit"/>
                        </a:rPr>
                        <a:t>English grammar, punctuation and spelling test, Paper 1, short answer questions. English grammar, punctuation and spelling test, Paper 2, spelling</a:t>
                      </a:r>
                      <a:endParaRPr lang="en-GB" sz="1600" b="0" dirty="0">
                        <a:effectLst/>
                        <a:latin typeface="inherit"/>
                      </a:endParaRPr>
                    </a:p>
                  </a:txBody>
                  <a:tcPr marL="80576" marR="83933" marT="83933" marB="839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886">
                <a:tc>
                  <a:txBody>
                    <a:bodyPr/>
                    <a:lstStyle/>
                    <a:p>
                      <a:pPr fontAlgn="t"/>
                      <a:r>
                        <a:rPr lang="en-GB" sz="1600" b="0" dirty="0">
                          <a:effectLst/>
                          <a:latin typeface="inherit"/>
                        </a:rPr>
                        <a:t>Tuesday </a:t>
                      </a:r>
                      <a:r>
                        <a:rPr lang="en-GB" sz="1600" b="0" dirty="0" smtClean="0">
                          <a:effectLst/>
                          <a:latin typeface="inherit"/>
                        </a:rPr>
                        <a:t>12th </a:t>
                      </a:r>
                      <a:r>
                        <a:rPr lang="en-GB" sz="1600" b="0" dirty="0">
                          <a:effectLst/>
                          <a:latin typeface="inherit"/>
                        </a:rPr>
                        <a:t>May</a:t>
                      </a:r>
                    </a:p>
                  </a:txBody>
                  <a:tcPr marL="80576" marR="83933" marT="83933" marB="839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inherit"/>
                        </a:rPr>
                        <a:t>English reading test, reading booklet and associated answer booklet.</a:t>
                      </a:r>
                    </a:p>
                  </a:txBody>
                  <a:tcPr marL="80576" marR="83933" marT="83933" marB="839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006">
                <a:tc>
                  <a:txBody>
                    <a:bodyPr/>
                    <a:lstStyle/>
                    <a:p>
                      <a:pPr fontAlgn="t"/>
                      <a:r>
                        <a:rPr lang="en-GB" sz="1600" b="0" dirty="0">
                          <a:effectLst/>
                          <a:latin typeface="inherit"/>
                        </a:rPr>
                        <a:t>Wednesday </a:t>
                      </a:r>
                      <a:r>
                        <a:rPr lang="en-GB" sz="1600" b="0" dirty="0" smtClean="0">
                          <a:effectLst/>
                          <a:latin typeface="inherit"/>
                        </a:rPr>
                        <a:t>13th </a:t>
                      </a:r>
                      <a:r>
                        <a:rPr lang="en-GB" sz="1600" b="0" dirty="0">
                          <a:effectLst/>
                          <a:latin typeface="inherit"/>
                        </a:rPr>
                        <a:t>May</a:t>
                      </a:r>
                    </a:p>
                  </a:txBody>
                  <a:tcPr marL="80576" marR="83933" marT="83933" marB="839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b="0" dirty="0">
                          <a:effectLst/>
                          <a:latin typeface="inherit"/>
                        </a:rPr>
                        <a:t>Mathematics, Paper 1, arithmetic test. Mathematics, Paper 2, reasoning.</a:t>
                      </a:r>
                    </a:p>
                  </a:txBody>
                  <a:tcPr marL="80576" marR="83933" marT="83933" marB="839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986">
                <a:tc>
                  <a:txBody>
                    <a:bodyPr/>
                    <a:lstStyle/>
                    <a:p>
                      <a:pPr fontAlgn="t"/>
                      <a:r>
                        <a:rPr lang="en-GB" sz="1600" b="0" dirty="0">
                          <a:effectLst/>
                          <a:latin typeface="inherit"/>
                        </a:rPr>
                        <a:t>Thursday </a:t>
                      </a:r>
                      <a:r>
                        <a:rPr lang="en-GB" sz="1600" b="0" dirty="0" smtClean="0">
                          <a:effectLst/>
                          <a:latin typeface="inherit"/>
                        </a:rPr>
                        <a:t>14th </a:t>
                      </a:r>
                      <a:r>
                        <a:rPr lang="en-GB" sz="1600" b="0" dirty="0">
                          <a:effectLst/>
                          <a:latin typeface="inherit"/>
                        </a:rPr>
                        <a:t>May</a:t>
                      </a:r>
                    </a:p>
                  </a:txBody>
                  <a:tcPr marL="80576" marR="83933" marT="83933" marB="839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b="0" dirty="0">
                          <a:effectLst/>
                          <a:latin typeface="inherit"/>
                        </a:rPr>
                        <a:t>Mathematics Paper 3, reasoning.</a:t>
                      </a:r>
                    </a:p>
                  </a:txBody>
                  <a:tcPr marL="80576" marR="83933" marT="83933" marB="839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1121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B0C0C"/>
                </a:solidFill>
                <a:effectLst/>
                <a:latin typeface="nta"/>
                <a:cs typeface="Arial" pitchFamily="34" charset="0"/>
              </a:rPr>
              <a:t>The tests must be taken on the scheduled day.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B0C0C"/>
                </a:solidFill>
                <a:effectLst/>
                <a:latin typeface="nta"/>
                <a:cs typeface="Arial" pitchFamily="34" charset="0"/>
              </a:rPr>
              <a:t>These dates may be subject to change.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506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88640"/>
            <a:ext cx="849694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KS2 English grammar, punctuation and spelling test</a:t>
            </a:r>
          </a:p>
          <a:p>
            <a:endParaRPr lang="en-GB" sz="2000" dirty="0"/>
          </a:p>
          <a:p>
            <a:r>
              <a:rPr lang="en-GB" sz="2600" dirty="0"/>
              <a:t>As in previous years, there are two papers, Paper 1: questions and Paper 2: spelling.</a:t>
            </a:r>
          </a:p>
          <a:p>
            <a:endParaRPr lang="en-GB" sz="2600" dirty="0"/>
          </a:p>
          <a:p>
            <a:r>
              <a:rPr lang="en-GB" sz="2600" dirty="0"/>
              <a:t>Paper 1: </a:t>
            </a:r>
            <a:r>
              <a:rPr lang="en-GB" sz="2600" dirty="0" smtClean="0"/>
              <a:t>a </a:t>
            </a:r>
            <a:r>
              <a:rPr lang="en-GB" sz="2600" dirty="0"/>
              <a:t>single test </a:t>
            </a:r>
            <a:r>
              <a:rPr lang="en-GB" sz="2600" dirty="0" smtClean="0"/>
              <a:t>paper – Grammar and Punctuation </a:t>
            </a:r>
          </a:p>
          <a:p>
            <a:r>
              <a:rPr lang="en-GB" sz="2600" dirty="0" smtClean="0"/>
              <a:t>45 </a:t>
            </a:r>
            <a:r>
              <a:rPr lang="en-GB" sz="2600" dirty="0"/>
              <a:t>minutes to complete the </a:t>
            </a:r>
            <a:r>
              <a:rPr lang="en-GB" sz="2600" dirty="0" smtClean="0"/>
              <a:t>test</a:t>
            </a:r>
          </a:p>
          <a:p>
            <a:r>
              <a:rPr lang="en-GB" sz="2600" dirty="0" smtClean="0"/>
              <a:t>Questions </a:t>
            </a:r>
            <a:r>
              <a:rPr lang="en-GB" sz="2600" dirty="0"/>
              <a:t>worth 50 marks in </a:t>
            </a:r>
            <a:r>
              <a:rPr lang="en-GB" sz="2600" dirty="0" smtClean="0"/>
              <a:t>total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Paper 2: Spelling </a:t>
            </a:r>
            <a:endParaRPr lang="en-GB" sz="2600" dirty="0" smtClean="0"/>
          </a:p>
          <a:p>
            <a:r>
              <a:rPr lang="en-GB" sz="2600" dirty="0" smtClean="0"/>
              <a:t>An </a:t>
            </a:r>
            <a:r>
              <a:rPr lang="en-GB" sz="2600" dirty="0"/>
              <a:t>answer booklet for pupils to </a:t>
            </a:r>
            <a:r>
              <a:rPr lang="en-GB" sz="2600" dirty="0" smtClean="0"/>
              <a:t>complete</a:t>
            </a:r>
          </a:p>
          <a:p>
            <a:r>
              <a:rPr lang="en-GB" sz="2600" dirty="0" smtClean="0"/>
              <a:t>Pupils </a:t>
            </a:r>
            <a:r>
              <a:rPr lang="en-GB" sz="2600" dirty="0"/>
              <a:t>will have approximately 15 minutes to complete the </a:t>
            </a:r>
            <a:r>
              <a:rPr lang="en-GB" sz="2600" dirty="0" smtClean="0"/>
              <a:t>test by </a:t>
            </a:r>
            <a:r>
              <a:rPr lang="en-GB" sz="2600" dirty="0"/>
              <a:t>writing the 20 missing </a:t>
            </a:r>
            <a:r>
              <a:rPr lang="en-GB" sz="2600" dirty="0" smtClean="0"/>
              <a:t>words, read out by the invigilator </a:t>
            </a:r>
          </a:p>
          <a:p>
            <a:r>
              <a:rPr lang="en-GB" sz="2600" dirty="0" smtClean="0"/>
              <a:t>spellings </a:t>
            </a:r>
            <a:r>
              <a:rPr lang="en-GB" sz="2600" dirty="0"/>
              <a:t>are worth 20 marks in </a:t>
            </a:r>
            <a:r>
              <a:rPr lang="en-GB" sz="2600" dirty="0" smtClean="0"/>
              <a:t>total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66815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911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028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714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426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106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97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KS2 English reading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The </a:t>
            </a:r>
            <a:r>
              <a:rPr lang="en-GB" sz="2600" dirty="0"/>
              <a:t>test consists of a reading booklet and a separate answer booklet.</a:t>
            </a:r>
          </a:p>
          <a:p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1 </a:t>
            </a:r>
            <a:r>
              <a:rPr lang="en-GB" sz="2600" dirty="0"/>
              <a:t>hour to read the 3 texts in the reading booklet and complete the questions at their own </a:t>
            </a:r>
            <a:r>
              <a:rPr lang="en-GB" sz="2600" dirty="0" smtClean="0"/>
              <a:t>pace – ideally 20 minutes per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A </a:t>
            </a:r>
            <a:r>
              <a:rPr lang="en-GB" sz="2600" dirty="0"/>
              <a:t>mixture of genres of text. </a:t>
            </a:r>
            <a:endParaRPr lang="en-GB" sz="2600" dirty="0" smtClean="0"/>
          </a:p>
          <a:p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Pupils can approach the test as they choose: </a:t>
            </a:r>
            <a:r>
              <a:rPr lang="en-GB" sz="2600" dirty="0" err="1"/>
              <a:t>eg</a:t>
            </a:r>
            <a:r>
              <a:rPr lang="en-GB" sz="2600" dirty="0"/>
              <a:t> working through one text and answering the questions before moving on to the </a:t>
            </a:r>
            <a:r>
              <a:rPr lang="en-GB" sz="2600" dirty="0" smtClean="0"/>
              <a:t>next </a:t>
            </a: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Questions </a:t>
            </a:r>
            <a:r>
              <a:rPr lang="en-GB" sz="2600" dirty="0"/>
              <a:t>are worth a total of 50 marks</a:t>
            </a:r>
          </a:p>
        </p:txBody>
      </p:sp>
    </p:spTree>
    <p:extLst>
      <p:ext uri="{BB962C8B-B14F-4D97-AF65-F5344CB8AC3E}">
        <p14:creationId xmlns:p14="http://schemas.microsoft.com/office/powerpoint/2010/main" val="38089496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A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1331</Words>
  <Application>Microsoft Office PowerPoint</Application>
  <PresentationFormat>On-screen Show (4:3)</PresentationFormat>
  <Paragraphs>305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Georgia</vt:lpstr>
      <vt:lpstr>inherit</vt:lpstr>
      <vt:lpstr>nta</vt:lpstr>
      <vt:lpstr>Times New Roman</vt:lpstr>
      <vt:lpstr>Wingdings</vt:lpstr>
      <vt:lpstr>Angles</vt:lpstr>
      <vt:lpstr>SATs and Residential evening</vt:lpstr>
      <vt:lpstr>Scaled Scores</vt:lpstr>
      <vt:lpstr>Key Stage 2</vt:lpstr>
      <vt:lpstr>SATs Dates 2020: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 Residential Trip         Wednesday 20th – Friday 22nd May </vt:lpstr>
      <vt:lpstr>The Pioneer Centre</vt:lpstr>
      <vt:lpstr>www.acuk.net/pioneer-centre</vt:lpstr>
      <vt:lpstr>PowerPoint Presentation</vt:lpstr>
      <vt:lpstr>Activities</vt:lpstr>
      <vt:lpstr>Activities - challenges</vt:lpstr>
      <vt:lpstr>Activities</vt:lpstr>
      <vt:lpstr>Activities</vt:lpstr>
      <vt:lpstr>Example timetable of a stay at Pioneer Centre</vt:lpstr>
      <vt:lpstr>Accommodation</vt:lpstr>
      <vt:lpstr>The dining room – great food!</vt:lpstr>
      <vt:lpstr>Sample Menu</vt:lpstr>
      <vt:lpstr>Arrangements - TBC</vt:lpstr>
      <vt:lpstr>Supervision</vt:lpstr>
      <vt:lpstr>What to bring</vt:lpstr>
      <vt:lpstr>Medication</vt:lpstr>
      <vt:lpstr>Paperwork:  A Pack will be sent to you before the Easter holiday</vt:lpstr>
      <vt:lpstr>Cost</vt:lpstr>
      <vt:lpstr>Coming Home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2016-01-26T09:13:22Z</dcterms:created>
  <dcterms:modified xsi:type="dcterms:W3CDTF">2020-01-31T10:33:46Z</dcterms:modified>
</cp:coreProperties>
</file>