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3" r:id="rId7"/>
    <p:sldId id="271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05613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uBT0c6/SiI0NI3jmT5VoTv2JE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4450" y="0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66812" y="1243012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0862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7f986f6107_0_9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00" cy="39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g27f986f610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5cc2f56d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2" name="Google Shape;102;g15cc2f56daa_0_0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00" cy="39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g15cc2f56daa_0_0:notes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49600" cy="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5cc2f56da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4" name="Google Shape;114;g15cc2f56daa_0_20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00" cy="39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15cc2f56daa_0_20:notes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49600" cy="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17249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37" cy="391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7f986f6107_0_5:notes"/>
          <p:cNvSpPr txBox="1">
            <a:spLocks noGrp="1"/>
          </p:cNvSpPr>
          <p:nvPr>
            <p:ph type="body" idx="1"/>
          </p:nvPr>
        </p:nvSpPr>
        <p:spPr>
          <a:xfrm>
            <a:off x="681037" y="4783137"/>
            <a:ext cx="5443500" cy="39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g27f986f610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8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3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3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3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.sejs@stjosephsandstedward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616925" y="575000"/>
            <a:ext cx="7906200" cy="56898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</a:pPr>
            <a:endParaRPr sz="20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</a:pPr>
            <a:r>
              <a:rPr lang="en-US" sz="6000" b="1" i="0" u="none" dirty="0"/>
              <a:t>Welcome to Year 6</a:t>
            </a:r>
            <a:endParaRPr sz="6000" b="1" i="0" u="none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</a:pPr>
            <a:endParaRPr sz="4000" b="1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Arial"/>
              <a:buNone/>
            </a:pPr>
            <a:r>
              <a:rPr lang="en-US" sz="3600" dirty="0" err="1">
                <a:solidFill>
                  <a:srgbClr val="191300"/>
                </a:solidFill>
              </a:rPr>
              <a:t>Mrs</a:t>
            </a:r>
            <a:r>
              <a:rPr lang="en-US" sz="3600" dirty="0">
                <a:solidFill>
                  <a:srgbClr val="191300"/>
                </a:solidFill>
              </a:rPr>
              <a:t> Ramsbottom</a:t>
            </a:r>
            <a:br>
              <a:rPr lang="en-US" sz="3600" dirty="0">
                <a:solidFill>
                  <a:srgbClr val="191300"/>
                </a:solidFill>
              </a:rPr>
            </a:br>
            <a:r>
              <a:rPr lang="en-US" sz="3600" dirty="0" err="1">
                <a:solidFill>
                  <a:srgbClr val="191300"/>
                </a:solidFill>
              </a:rPr>
              <a:t>Mrs</a:t>
            </a:r>
            <a:r>
              <a:rPr lang="en-US" sz="3600" dirty="0">
                <a:solidFill>
                  <a:srgbClr val="191300"/>
                </a:solidFill>
              </a:rPr>
              <a:t> Burns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Clr>
                <a:srgbClr val="FFFF00"/>
              </a:buClr>
              <a:buSzPts val="5400"/>
            </a:pPr>
            <a:r>
              <a:rPr lang="en-US" sz="3600" dirty="0" err="1">
                <a:solidFill>
                  <a:srgbClr val="191300"/>
                </a:solidFill>
              </a:rPr>
              <a:t>Mr</a:t>
            </a:r>
            <a:r>
              <a:rPr lang="en-US" sz="3600" dirty="0">
                <a:solidFill>
                  <a:srgbClr val="191300"/>
                </a:solidFill>
              </a:rPr>
              <a:t> </a:t>
            </a:r>
            <a:r>
              <a:rPr lang="en-US" sz="3600" dirty="0" err="1">
                <a:solidFill>
                  <a:srgbClr val="191300"/>
                </a:solidFill>
              </a:rPr>
              <a:t>Deboub</a:t>
            </a:r>
            <a:endParaRPr sz="3600" dirty="0">
              <a:solidFill>
                <a:srgbClr val="191300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None/>
            </a:pPr>
            <a:r>
              <a:rPr lang="en-US" sz="3600" dirty="0" err="1">
                <a:solidFill>
                  <a:srgbClr val="191300"/>
                </a:solidFill>
              </a:rPr>
              <a:t>Mrs</a:t>
            </a:r>
            <a:r>
              <a:rPr lang="en-US" sz="3600" dirty="0">
                <a:solidFill>
                  <a:srgbClr val="191300"/>
                </a:solidFill>
              </a:rPr>
              <a:t> </a:t>
            </a:r>
            <a:r>
              <a:rPr lang="en-US" sz="3600" dirty="0" err="1">
                <a:solidFill>
                  <a:srgbClr val="191300"/>
                </a:solidFill>
              </a:rPr>
              <a:t>Capocci</a:t>
            </a:r>
            <a:endParaRPr lang="en-US" sz="3600" dirty="0">
              <a:solidFill>
                <a:srgbClr val="191300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None/>
            </a:pPr>
            <a:r>
              <a:rPr lang="en-US" sz="3600" dirty="0" err="1">
                <a:solidFill>
                  <a:srgbClr val="191300"/>
                </a:solidFill>
              </a:rPr>
              <a:t>Mrs</a:t>
            </a:r>
            <a:r>
              <a:rPr lang="en-US" sz="3600" dirty="0">
                <a:solidFill>
                  <a:srgbClr val="191300"/>
                </a:solidFill>
              </a:rPr>
              <a:t> Santos</a:t>
            </a:r>
            <a:endParaRPr sz="3600" dirty="0">
              <a:solidFill>
                <a:srgbClr val="191300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Arial"/>
              <a:buNone/>
            </a:pPr>
            <a:endParaRPr sz="3600" dirty="0">
              <a:solidFill>
                <a:srgbClr val="1913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Noto Sans Symbols"/>
              <a:buNone/>
            </a:pPr>
            <a:endParaRPr sz="3200" b="0" i="0" u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7f986f6107_0_9"/>
          <p:cNvSpPr txBox="1">
            <a:spLocks noGrp="1"/>
          </p:cNvSpPr>
          <p:nvPr>
            <p:ph type="body" idx="1"/>
          </p:nvPr>
        </p:nvSpPr>
        <p:spPr>
          <a:xfrm>
            <a:off x="457200" y="411850"/>
            <a:ext cx="8229600" cy="60342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803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4800" b="1"/>
              <a:t>History/Geography</a:t>
            </a:r>
            <a:endParaRPr sz="4800" b="1"/>
          </a:p>
          <a:p>
            <a:pPr marL="342900" lvl="0" indent="-1803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1100" b="1" u="sng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500"/>
          </a:p>
          <a:p>
            <a:pPr marL="171450" lvl="0" indent="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0" u="sng"/>
              <a:t>Summer</a:t>
            </a:r>
            <a:r>
              <a:rPr lang="en-US" sz="3600" u="sng"/>
              <a:t> Term</a:t>
            </a:r>
            <a:r>
              <a:rPr lang="en-US" sz="3600" i="0" u="none"/>
              <a:t> </a:t>
            </a:r>
            <a:endParaRPr sz="3600" i="0" u="none"/>
          </a:p>
          <a:p>
            <a:pPr marL="171450" lvl="0" indent="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600"/>
              <a:t>History: </a:t>
            </a:r>
            <a:r>
              <a:rPr lang="en-US" sz="3600">
                <a:solidFill>
                  <a:srgbClr val="222222"/>
                </a:solidFill>
              </a:rPr>
              <a:t>Unheard histories - who should feature on the </a:t>
            </a:r>
            <a:r>
              <a:rPr lang="en-US" sz="3600" b="1">
                <a:solidFill>
                  <a:srgbClr val="222222"/>
                </a:solidFill>
              </a:rPr>
              <a:t>£10.00 banknote</a:t>
            </a:r>
            <a:r>
              <a:rPr lang="en-US" sz="3600">
                <a:solidFill>
                  <a:srgbClr val="222222"/>
                </a:solidFill>
              </a:rPr>
              <a:t>?</a:t>
            </a:r>
            <a:endParaRPr sz="3600">
              <a:solidFill>
                <a:srgbClr val="222222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3600">
              <a:solidFill>
                <a:srgbClr val="222222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600"/>
              <a:t>Geography: How is </a:t>
            </a:r>
            <a:r>
              <a:rPr lang="en-US" sz="3600" b="1"/>
              <a:t>climate change </a:t>
            </a:r>
            <a:r>
              <a:rPr lang="en-US" sz="3600"/>
              <a:t>affecting the world?</a:t>
            </a:r>
            <a:endParaRPr sz="3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 txBox="1">
            <a:spLocks noGrp="1"/>
          </p:cNvSpPr>
          <p:nvPr>
            <p:ph type="body" idx="1"/>
          </p:nvPr>
        </p:nvSpPr>
        <p:spPr>
          <a:xfrm>
            <a:off x="542050" y="621450"/>
            <a:ext cx="8070900" cy="56436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Secondary Transfer</a:t>
            </a:r>
            <a:endParaRPr sz="48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1" dirty="0"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000" dirty="0"/>
              <a:t>Results of 11+ sent on 10th October by email - you must register with Bucks</a:t>
            </a:r>
            <a:endParaRPr sz="3000" dirty="0"/>
          </a:p>
          <a:p>
            <a:pPr marL="342900" lvl="0" indent="-1803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2400" i="0" u="none" dirty="0"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000" i="0" u="none" dirty="0"/>
              <a:t>Friday 31</a:t>
            </a:r>
            <a:r>
              <a:rPr lang="en-US" sz="3000" i="0" u="none" baseline="30000" dirty="0"/>
              <a:t>st</a:t>
            </a:r>
            <a:r>
              <a:rPr lang="en-US" sz="3000" i="0" u="none" dirty="0"/>
              <a:t> October – Deadline for online school applications</a:t>
            </a:r>
            <a:endParaRPr sz="3000" i="0" u="none" dirty="0"/>
          </a:p>
          <a:p>
            <a:pPr marL="3429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dirty="0"/>
              <a:t>Applications for St Michael’s – Make sure you complete the </a:t>
            </a:r>
            <a:r>
              <a:rPr lang="en-US" sz="3000" b="1" i="0" u="none" dirty="0"/>
              <a:t>supplementary form</a:t>
            </a:r>
            <a:r>
              <a:rPr lang="en-US" sz="3000" i="0" u="none" dirty="0"/>
              <a:t>!</a:t>
            </a:r>
            <a:endParaRPr sz="3000" i="0" u="none" dirty="0"/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dirty="0"/>
              <a:t>Specify </a:t>
            </a:r>
            <a:r>
              <a:rPr lang="en-US" sz="3000" i="0" u="none" dirty="0" err="1"/>
              <a:t>Aylesbury</a:t>
            </a:r>
            <a:r>
              <a:rPr lang="en-US" sz="3000" i="0" u="none" dirty="0"/>
              <a:t> not Wycombe</a:t>
            </a:r>
            <a:endParaRPr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>
            <a:spLocks noGrp="1"/>
          </p:cNvSpPr>
          <p:nvPr>
            <p:ph type="body" idx="1"/>
          </p:nvPr>
        </p:nvSpPr>
        <p:spPr>
          <a:xfrm>
            <a:off x="497125" y="530075"/>
            <a:ext cx="8100900" cy="57798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191300"/>
                </a:solidFill>
              </a:rPr>
              <a:t>SATs Week</a:t>
            </a:r>
            <a:endParaRPr sz="4800" b="1"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0" u="none" dirty="0">
                <a:solidFill>
                  <a:srgbClr val="191300"/>
                </a:solidFill>
              </a:rPr>
              <a:t>Monday </a:t>
            </a:r>
            <a:r>
              <a:rPr lang="en-US" sz="2400" dirty="0">
                <a:solidFill>
                  <a:srgbClr val="191300"/>
                </a:solidFill>
              </a:rPr>
              <a:t>11</a:t>
            </a:r>
            <a:r>
              <a:rPr lang="en-US" sz="2400" i="0" u="none" dirty="0">
                <a:solidFill>
                  <a:srgbClr val="191300"/>
                </a:solidFill>
              </a:rPr>
              <a:t>th May 2026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English Grammar, Punctuation and Spelling Paper 1: Questions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English Grammar, Punctuation and Spelling Paper 2: Spellin</a:t>
            </a:r>
            <a:r>
              <a:rPr lang="en-US" sz="2000" dirty="0">
                <a:solidFill>
                  <a:srgbClr val="191300"/>
                </a:solidFill>
              </a:rPr>
              <a:t>g</a:t>
            </a:r>
            <a:endParaRPr sz="2000" dirty="0">
              <a:solidFill>
                <a:srgbClr val="1913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191300"/>
                </a:solidFill>
              </a:rPr>
              <a:t>T</a:t>
            </a:r>
            <a:r>
              <a:rPr lang="en-US" sz="2400" i="0" u="none" dirty="0">
                <a:solidFill>
                  <a:srgbClr val="191300"/>
                </a:solidFill>
              </a:rPr>
              <a:t>uesday </a:t>
            </a:r>
            <a:r>
              <a:rPr lang="en-US" sz="2400" dirty="0">
                <a:solidFill>
                  <a:srgbClr val="191300"/>
                </a:solidFill>
              </a:rPr>
              <a:t>12</a:t>
            </a:r>
            <a:r>
              <a:rPr lang="en-US" sz="2400" i="0" u="none" dirty="0">
                <a:solidFill>
                  <a:srgbClr val="191300"/>
                </a:solidFill>
              </a:rPr>
              <a:t>th May 2026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Reading paper</a:t>
            </a:r>
            <a:endParaRPr dirty="0">
              <a:solidFill>
                <a:srgbClr val="191300"/>
              </a:solidFill>
            </a:endParaRPr>
          </a:p>
          <a:p>
            <a:pPr marL="742950" marR="0" lvl="1" indent="-222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</a:pPr>
            <a:endParaRPr sz="2000" i="0" u="none" strike="noStrike" cap="none"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i="0" u="none" dirty="0">
                <a:solidFill>
                  <a:srgbClr val="191300"/>
                </a:solidFill>
              </a:rPr>
              <a:t>Wednesday 13th May 2026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Mathematics Paper 1: arithmetic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Mathematics Paper 2: reasoning</a:t>
            </a:r>
            <a:endParaRPr dirty="0">
              <a:solidFill>
                <a:srgbClr val="1913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i="0" u="none" dirty="0">
                <a:solidFill>
                  <a:srgbClr val="191300"/>
                </a:solidFill>
              </a:rPr>
              <a:t>Thursday 14th May 2026</a:t>
            </a:r>
            <a:endParaRPr dirty="0">
              <a:solidFill>
                <a:srgbClr val="191300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i="0" u="none" strike="noStrike" cap="none" dirty="0">
                <a:solidFill>
                  <a:srgbClr val="191300"/>
                </a:solidFill>
              </a:rPr>
              <a:t>Mathematics Paper 3: reasoning</a:t>
            </a:r>
            <a:endParaRPr dirty="0">
              <a:solidFill>
                <a:srgbClr val="1913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>
            <a:spLocks noGrp="1"/>
          </p:cNvSpPr>
          <p:nvPr>
            <p:ph type="body" idx="1"/>
          </p:nvPr>
        </p:nvSpPr>
        <p:spPr>
          <a:xfrm>
            <a:off x="546600" y="591450"/>
            <a:ext cx="8050800" cy="56751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4800" b="1" dirty="0"/>
              <a:t>Year 6 Residential</a:t>
            </a:r>
            <a:endParaRPr sz="4800" b="1" dirty="0"/>
          </a:p>
          <a:p>
            <a:pPr marL="0" lvl="0" indent="457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600" dirty="0"/>
              <a:t>Pioneer Centre in </a:t>
            </a:r>
            <a:r>
              <a:rPr lang="en-US" sz="3600" dirty="0" err="1"/>
              <a:t>Shropshire</a:t>
            </a:r>
            <a:endParaRPr sz="3600" dirty="0"/>
          </a:p>
          <a:p>
            <a:pPr marL="0" lvl="0" indent="4572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2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Wednesday 20</a:t>
            </a:r>
            <a:r>
              <a:rPr lang="en-US" sz="3600" baseline="30000" dirty="0"/>
              <a:t>th</a:t>
            </a:r>
            <a:r>
              <a:rPr lang="en-US" sz="3600" dirty="0"/>
              <a:t> </a:t>
            </a:r>
            <a:r>
              <a:rPr lang="en-US" sz="3600" i="0" u="none" dirty="0"/>
              <a:t>– Friday 22</a:t>
            </a:r>
            <a:r>
              <a:rPr lang="en-US" sz="3600" i="0" u="none" baseline="30000" dirty="0"/>
              <a:t>nd</a:t>
            </a:r>
            <a:r>
              <a:rPr lang="en-US" sz="3600" i="0" u="none" dirty="0"/>
              <a:t> May 2026</a:t>
            </a:r>
            <a:endParaRPr sz="3600" dirty="0"/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0" u="none" dirty="0"/>
              <a:t>Residential information evening</a:t>
            </a:r>
            <a:r>
              <a:rPr lang="en-US" sz="3600" dirty="0"/>
              <a:t> - </a:t>
            </a:r>
            <a:r>
              <a:rPr lang="en-US" sz="3600" dirty="0">
                <a:solidFill>
                  <a:schemeClr val="tx1"/>
                </a:solidFill>
              </a:rPr>
              <a:t>Thursday 20th </a:t>
            </a:r>
            <a:r>
              <a:rPr lang="en-US" sz="3600" dirty="0"/>
              <a:t>November 6pm (online)</a:t>
            </a:r>
            <a:endParaRPr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>
            <a:spLocks noGrp="1"/>
          </p:cNvSpPr>
          <p:nvPr>
            <p:ph type="body" idx="1"/>
          </p:nvPr>
        </p:nvSpPr>
        <p:spPr>
          <a:xfrm>
            <a:off x="601950" y="649875"/>
            <a:ext cx="7951200" cy="56001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3200" i="0" u="none" dirty="0">
                <a:solidFill>
                  <a:srgbClr val="191300"/>
                </a:solidFill>
              </a:rPr>
              <a:t>   </a:t>
            </a:r>
            <a:r>
              <a:rPr lang="en-US" sz="4800" b="1" dirty="0">
                <a:solidFill>
                  <a:srgbClr val="191300"/>
                </a:solidFill>
              </a:rPr>
              <a:t>And finally...</a:t>
            </a:r>
            <a:endParaRPr sz="4800" b="1" i="0" u="none" dirty="0">
              <a:solidFill>
                <a:srgbClr val="1913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2000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3200" i="0" u="none" dirty="0">
                <a:solidFill>
                  <a:srgbClr val="191300"/>
                </a:solidFill>
              </a:rPr>
              <a:t>If you have any questions, please email</a:t>
            </a:r>
            <a:r>
              <a:rPr lang="en-US" sz="3200" dirty="0">
                <a:solidFill>
                  <a:srgbClr val="191300"/>
                </a:solidFill>
              </a:rPr>
              <a:t> </a:t>
            </a:r>
            <a:r>
              <a:rPr lang="en-US" sz="3200" i="0" u="none" dirty="0">
                <a:solidFill>
                  <a:srgbClr val="191300"/>
                </a:solidFill>
              </a:rPr>
              <a:t>them to</a:t>
            </a:r>
            <a:r>
              <a:rPr lang="en-US" sz="3200" dirty="0">
                <a:solidFill>
                  <a:srgbClr val="191300"/>
                </a:solidFill>
              </a:rPr>
              <a:t>:</a:t>
            </a:r>
            <a:endParaRPr sz="3200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2000" dirty="0">
              <a:solidFill>
                <a:srgbClr val="1913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dirty="0">
                <a:solidFill>
                  <a:srgbClr val="191300"/>
                </a:solidFill>
              </a:rPr>
              <a:t> 		</a:t>
            </a:r>
            <a:r>
              <a:rPr lang="en-US" sz="3200" b="1" dirty="0" err="1">
                <a:solidFill>
                  <a:srgbClr val="191300"/>
                </a:solidFill>
                <a:hlinkClick r:id="rId3"/>
              </a:rPr>
              <a:t>office.sejs@stjosephsandstedwards</a:t>
            </a:r>
            <a:endParaRPr lang="en-US" sz="3200" b="1" dirty="0">
              <a:solidFill>
                <a:srgbClr val="1913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1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3200" i="0" u="none" dirty="0">
                <a:solidFill>
                  <a:srgbClr val="191300"/>
                </a:solidFill>
              </a:rPr>
              <a:t>We look forward to working in partnership        with you, to make this last </a:t>
            </a:r>
            <a:r>
              <a:rPr lang="en-US" sz="3200" dirty="0">
                <a:solidFill>
                  <a:srgbClr val="191300"/>
                </a:solidFill>
              </a:rPr>
              <a:t>p</a:t>
            </a:r>
            <a:r>
              <a:rPr lang="en-US" sz="3200" i="0" u="none" dirty="0">
                <a:solidFill>
                  <a:srgbClr val="191300"/>
                </a:solidFill>
              </a:rPr>
              <a:t>rimary school year a hugely successful and enjoyable one for the children.</a:t>
            </a:r>
            <a:endParaRPr dirty="0">
              <a:solidFill>
                <a:srgbClr val="191300"/>
              </a:solidFill>
            </a:endParaRPr>
          </a:p>
          <a:p>
            <a:pPr marL="342900" marR="0" lvl="0" indent="-1803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468300" y="560025"/>
            <a:ext cx="8229600" cy="58098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sz="4800" b="1" dirty="0">
                <a:solidFill>
                  <a:srgbClr val="191300"/>
                </a:solidFill>
              </a:rPr>
              <a:t>General expectations</a:t>
            </a:r>
            <a:endParaRPr sz="4800" b="1" i="0" u="none" dirty="0">
              <a:solidFill>
                <a:srgbClr val="FFFF00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 sz="1500"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3600" dirty="0"/>
              <a:t>Be r</a:t>
            </a:r>
            <a:r>
              <a:rPr lang="en-US" sz="3600" i="0" u="none" dirty="0"/>
              <a:t>espectful</a:t>
            </a:r>
            <a:endParaRPr sz="3600"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3600" dirty="0"/>
              <a:t>Be responsible</a:t>
            </a:r>
            <a:endParaRPr sz="3600"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3600" dirty="0"/>
              <a:t>Be safe</a:t>
            </a:r>
            <a:endParaRPr sz="3600" dirty="0"/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1000" dirty="0"/>
          </a:p>
          <a:p>
            <a:pPr marL="914400" indent="-457200">
              <a:lnSpc>
                <a:spcPct val="100000"/>
              </a:lnSpc>
              <a:spcBef>
                <a:spcPts val="560"/>
              </a:spcBef>
              <a:buSzPts val="2240"/>
            </a:pPr>
            <a:r>
              <a:rPr lang="en-US" sz="3000" dirty="0"/>
              <a:t>Set an example to the rest of the school</a:t>
            </a:r>
            <a:endParaRPr sz="3000" dirty="0"/>
          </a:p>
          <a:p>
            <a:pPr marL="914400" indent="-457200">
              <a:lnSpc>
                <a:spcPct val="100000"/>
              </a:lnSpc>
              <a:spcBef>
                <a:spcPts val="560"/>
              </a:spcBef>
              <a:buSzPts val="2240"/>
            </a:pPr>
            <a:r>
              <a:rPr lang="en-US" sz="3000" dirty="0"/>
              <a:t>Develop i</a:t>
            </a:r>
            <a:r>
              <a:rPr lang="en-US" sz="3000" i="0" u="none" dirty="0"/>
              <a:t>ndependent learning skills (</a:t>
            </a:r>
            <a:r>
              <a:rPr lang="en-US" sz="3000" dirty="0"/>
              <a:t>s</a:t>
            </a:r>
            <a:r>
              <a:rPr lang="en-US" sz="3000" i="0" u="none" dirty="0"/>
              <a:t>econdary-ready)</a:t>
            </a:r>
          </a:p>
          <a:p>
            <a:pPr marL="914400" indent="-457200">
              <a:lnSpc>
                <a:spcPct val="100000"/>
              </a:lnSpc>
              <a:spcBef>
                <a:spcPts val="560"/>
              </a:spcBef>
              <a:buSzPts val="2240"/>
            </a:pPr>
            <a:r>
              <a:rPr lang="en-US" sz="3000" dirty="0"/>
              <a:t>C</a:t>
            </a:r>
            <a:r>
              <a:rPr lang="en-US" sz="3000" i="0" u="none" dirty="0"/>
              <a:t>omplete </a:t>
            </a:r>
            <a:r>
              <a:rPr lang="en-US" sz="3000" dirty="0"/>
              <a:t>h</a:t>
            </a:r>
            <a:r>
              <a:rPr lang="en-US" sz="3000" i="0" u="none" dirty="0"/>
              <a:t>omework on time and to a high standard</a:t>
            </a:r>
            <a:endParaRPr sz="3000" i="0" u="none" dirty="0"/>
          </a:p>
          <a:p>
            <a:pPr marL="342900" lvl="0" indent="-20066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</a:pPr>
            <a:endParaRPr sz="2800" b="0" i="0" u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body" idx="1"/>
          </p:nvPr>
        </p:nvSpPr>
        <p:spPr>
          <a:xfrm>
            <a:off x="539750" y="545050"/>
            <a:ext cx="8088300" cy="58248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256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i="0" u="none">
                <a:solidFill>
                  <a:srgbClr val="191300"/>
                </a:solidFill>
              </a:rPr>
              <a:t>Risk-taking</a:t>
            </a:r>
            <a:endParaRPr>
              <a:solidFill>
                <a:srgbClr val="191300"/>
              </a:solidFill>
            </a:endParaRPr>
          </a:p>
          <a:p>
            <a:pPr marL="171450" lvl="0" indent="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i="0" u="none">
                <a:solidFill>
                  <a:srgbClr val="191300"/>
                </a:solidFill>
              </a:rPr>
              <a:t>Resilience</a:t>
            </a:r>
            <a:endParaRPr>
              <a:solidFill>
                <a:srgbClr val="191300"/>
              </a:solidFill>
            </a:endParaRPr>
          </a:p>
          <a:p>
            <a:pPr marL="171450" lvl="0" indent="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i="0" u="none">
                <a:solidFill>
                  <a:srgbClr val="191300"/>
                </a:solidFill>
              </a:rPr>
              <a:t>Reflection</a:t>
            </a:r>
            <a:endParaRPr>
              <a:solidFill>
                <a:srgbClr val="191300"/>
              </a:solidFill>
            </a:endParaRPr>
          </a:p>
          <a:p>
            <a:pPr marL="171450" lvl="0" indent="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i="0" u="none">
                <a:solidFill>
                  <a:srgbClr val="191300"/>
                </a:solidFill>
              </a:rPr>
              <a:t>Should find their learning challenging</a:t>
            </a:r>
            <a:endParaRPr>
              <a:solidFill>
                <a:srgbClr val="191300"/>
              </a:solidFill>
            </a:endParaRPr>
          </a:p>
          <a:p>
            <a:pPr marL="171450" lvl="0" indent="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i="0" u="none">
                <a:solidFill>
                  <a:srgbClr val="191300"/>
                </a:solidFill>
              </a:rPr>
              <a:t>Develop strategies to become independent</a:t>
            </a:r>
            <a:endParaRPr>
              <a:solidFill>
                <a:srgbClr val="191300"/>
              </a:solidFill>
            </a:endParaRPr>
          </a:p>
          <a:p>
            <a:pPr marL="342900" lvl="0" indent="-1803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3" descr="Image result for the learning pi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78900" y="780051"/>
            <a:ext cx="5051424" cy="3568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B8C8F4-2B8C-4511-B136-02CEF9179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50" y="414780"/>
            <a:ext cx="8985055" cy="59961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5cc2f56daa_0_20"/>
          <p:cNvSpPr txBox="1">
            <a:spLocks noGrp="1"/>
          </p:cNvSpPr>
          <p:nvPr>
            <p:ph type="body" idx="1"/>
          </p:nvPr>
        </p:nvSpPr>
        <p:spPr>
          <a:xfrm>
            <a:off x="601950" y="619925"/>
            <a:ext cx="7906200" cy="56901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en-US" sz="4800" b="1" dirty="0"/>
              <a:t>PE</a:t>
            </a:r>
            <a:endParaRPr sz="1500" dirty="0"/>
          </a:p>
          <a:p>
            <a:pPr marL="0" lvl="0" indent="4572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Wednesday afternoon</a:t>
            </a:r>
          </a:p>
          <a:p>
            <a:pPr marL="0" lvl="0" indent="4572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Thursday afternoon (AGS Sports Leaders)</a:t>
            </a:r>
            <a:endParaRPr sz="2600" dirty="0"/>
          </a:p>
          <a:p>
            <a:pPr marL="0" lvl="0" indent="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200" dirty="0"/>
          </a:p>
          <a:p>
            <a:pPr marL="457200" lvl="0" indent="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Children will change into black tracksuit trousers/shorts and trainers just before lesson (PE kit kept in locker)</a:t>
            </a:r>
            <a:endParaRPr sz="2600" dirty="0"/>
          </a:p>
          <a:p>
            <a:pPr marL="0" lvl="0" indent="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2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Autumn term: </a:t>
            </a:r>
            <a:endParaRPr sz="26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	Hockey </a:t>
            </a:r>
            <a:endParaRPr sz="26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	Basketball/Handball</a:t>
            </a: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2600" dirty="0"/>
              <a:t>	Gymnastics</a:t>
            </a:r>
            <a:endParaRPr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body" idx="1"/>
          </p:nvPr>
        </p:nvSpPr>
        <p:spPr>
          <a:xfrm>
            <a:off x="473250" y="603315"/>
            <a:ext cx="8064900" cy="5788058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800" b="1" dirty="0">
                <a:solidFill>
                  <a:srgbClr val="191300"/>
                </a:solidFill>
              </a:rPr>
              <a:t>Homework</a:t>
            </a:r>
            <a:endParaRPr dirty="0">
              <a:solidFill>
                <a:srgbClr val="191300"/>
              </a:solidFill>
            </a:endParaRPr>
          </a:p>
          <a:p>
            <a:pPr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lang="en-US" sz="2800" b="1" i="0" u="none" strike="noStrike" cap="none" dirty="0">
              <a:solidFill>
                <a:srgbClr val="191300"/>
              </a:solidFill>
            </a:endParaRPr>
          </a:p>
          <a:p>
            <a:pPr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191300"/>
                </a:solidFill>
              </a:rPr>
              <a:t>Reading</a:t>
            </a:r>
            <a:endParaRPr lang="en-US" sz="2800" b="1" i="0" u="none" strike="noStrike" cap="none" dirty="0">
              <a:solidFill>
                <a:srgbClr val="191300"/>
              </a:solidFill>
            </a:endParaRPr>
          </a:p>
          <a:p>
            <a:pPr marL="914400" indent="-457200">
              <a:lnSpc>
                <a:spcPct val="150000"/>
              </a:lnSpc>
              <a:spcBef>
                <a:spcPts val="560"/>
              </a:spcBef>
            </a:pPr>
            <a:r>
              <a:rPr lang="en-US" sz="3200" i="0" u="none" strike="noStrike" cap="none" dirty="0">
                <a:solidFill>
                  <a:srgbClr val="191300"/>
                </a:solidFill>
              </a:rPr>
              <a:t>Every day – at school and at home</a:t>
            </a:r>
          </a:p>
          <a:p>
            <a:pPr marL="914400" indent="-457200">
              <a:lnSpc>
                <a:spcPct val="150000"/>
              </a:lnSpc>
              <a:spcBef>
                <a:spcPts val="560"/>
              </a:spcBef>
            </a:pPr>
            <a:r>
              <a:rPr lang="en-US" sz="3200" dirty="0">
                <a:solidFill>
                  <a:srgbClr val="191300"/>
                </a:solidFill>
              </a:rPr>
              <a:t>Log in to </a:t>
            </a:r>
            <a:r>
              <a:rPr lang="en-US" sz="3200" i="0" u="none" strike="noStrike" cap="none" dirty="0">
                <a:solidFill>
                  <a:srgbClr val="191300"/>
                </a:solidFill>
              </a:rPr>
              <a:t>Accelerated Reader at home to </a:t>
            </a:r>
            <a:r>
              <a:rPr lang="en-US" sz="3200" dirty="0">
                <a:solidFill>
                  <a:srgbClr val="191300"/>
                </a:solidFill>
              </a:rPr>
              <a:t>complete</a:t>
            </a:r>
            <a:r>
              <a:rPr lang="en-US" sz="3200" i="0" u="none" strike="noStrike" cap="none" dirty="0">
                <a:solidFill>
                  <a:srgbClr val="191300"/>
                </a:solidFill>
              </a:rPr>
              <a:t> book quizzes – </a:t>
            </a:r>
            <a:r>
              <a:rPr lang="en-US" sz="3200" i="0" u="sng" strike="noStrike" cap="none" dirty="0">
                <a:solidFill>
                  <a:srgbClr val="191300"/>
                </a:solidFill>
              </a:rPr>
              <a:t>at least once every fortnight</a:t>
            </a:r>
            <a:endParaRPr sz="3200" i="0" u="sng" strike="noStrike" cap="none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1200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lang="en-US" sz="2800" b="0" i="0" u="none" dirty="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body" idx="1"/>
          </p:nvPr>
        </p:nvSpPr>
        <p:spPr>
          <a:xfrm>
            <a:off x="473250" y="603315"/>
            <a:ext cx="8064900" cy="5788058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800" b="1" dirty="0">
                <a:solidFill>
                  <a:srgbClr val="191300"/>
                </a:solidFill>
              </a:rPr>
              <a:t>Homework</a:t>
            </a:r>
            <a:endParaRPr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rgbClr val="191300"/>
                </a:solidFill>
              </a:rPr>
              <a:t>Atom Learning</a:t>
            </a:r>
            <a:endParaRPr sz="3200" b="1" dirty="0">
              <a:solidFill>
                <a:srgbClr val="191300"/>
              </a:solidFill>
            </a:endParaRPr>
          </a:p>
          <a:p>
            <a:pPr marL="914400" indent="-457200">
              <a:lnSpc>
                <a:spcPct val="115000"/>
              </a:lnSpc>
              <a:spcBef>
                <a:spcPts val="560"/>
              </a:spcBef>
              <a:buSzPts val="1100"/>
            </a:pPr>
            <a:r>
              <a:rPr lang="en-US" sz="2800" dirty="0" err="1">
                <a:solidFill>
                  <a:srgbClr val="191300"/>
                </a:solidFill>
              </a:rPr>
              <a:t>Maths</a:t>
            </a:r>
            <a:r>
              <a:rPr lang="en-US" sz="2800" dirty="0">
                <a:solidFill>
                  <a:srgbClr val="191300"/>
                </a:solidFill>
              </a:rPr>
              <a:t> - </a:t>
            </a:r>
            <a:r>
              <a:rPr lang="en-US" sz="2800" b="1" dirty="0">
                <a:solidFill>
                  <a:srgbClr val="191300"/>
                </a:solidFill>
              </a:rPr>
              <a:t>weekly</a:t>
            </a:r>
            <a:r>
              <a:rPr lang="en-US" sz="2800" dirty="0">
                <a:solidFill>
                  <a:srgbClr val="191300"/>
                </a:solidFill>
              </a:rPr>
              <a:t> task set on Atom Learning (plus Times Table Rock Stars)</a:t>
            </a:r>
            <a:endParaRPr sz="2800" dirty="0">
              <a:solidFill>
                <a:srgbClr val="191300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1200" dirty="0">
              <a:solidFill>
                <a:srgbClr val="191300"/>
              </a:solidFill>
            </a:endParaRPr>
          </a:p>
          <a:p>
            <a:pPr marL="914400" indent="-457200">
              <a:lnSpc>
                <a:spcPct val="115000"/>
              </a:lnSpc>
              <a:spcBef>
                <a:spcPts val="560"/>
              </a:spcBef>
            </a:pPr>
            <a:r>
              <a:rPr lang="en-US" sz="2800" dirty="0">
                <a:solidFill>
                  <a:srgbClr val="191300"/>
                </a:solidFill>
              </a:rPr>
              <a:t>English - </a:t>
            </a:r>
            <a:r>
              <a:rPr lang="en-US" sz="2800" b="1" dirty="0">
                <a:solidFill>
                  <a:srgbClr val="191300"/>
                </a:solidFill>
              </a:rPr>
              <a:t>weekly</a:t>
            </a:r>
            <a:r>
              <a:rPr lang="en-US" sz="2800" dirty="0">
                <a:solidFill>
                  <a:srgbClr val="191300"/>
                </a:solidFill>
              </a:rPr>
              <a:t> task set on Atom Learning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191300"/>
              </a:solidFill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191300"/>
                </a:solidFill>
              </a:rPr>
              <a:t>Both tasks will be set on Wednesdays – to be completed by the following Wednesday.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lang="en-US" sz="2800" b="0" i="0" u="none" dirty="0">
              <a:solidFill>
                <a:srgbClr val="191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318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body" idx="1"/>
          </p:nvPr>
        </p:nvSpPr>
        <p:spPr>
          <a:xfrm>
            <a:off x="457200" y="411850"/>
            <a:ext cx="8229600" cy="60342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803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4800" b="1" dirty="0"/>
              <a:t>History/Geography</a:t>
            </a:r>
            <a:endParaRPr sz="4800"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600" b="1" u="sng" dirty="0"/>
          </a:p>
          <a:p>
            <a:pPr marL="171450" lvl="0" indent="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0" u="sng" dirty="0"/>
              <a:t>Autumn Term</a:t>
            </a:r>
            <a:endParaRPr sz="3600" i="0" u="sng" dirty="0"/>
          </a:p>
          <a:p>
            <a:pPr marL="171450" lvl="0" indent="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sng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600" i="0" u="none" dirty="0"/>
              <a:t>History: </a:t>
            </a:r>
            <a:r>
              <a:rPr lang="en-US" sz="3600" dirty="0"/>
              <a:t>What was the impact of </a:t>
            </a:r>
            <a:r>
              <a:rPr lang="en-US" sz="3600" b="1" dirty="0"/>
              <a:t>World War Two</a:t>
            </a:r>
            <a:r>
              <a:rPr lang="en-US" sz="3600" dirty="0"/>
              <a:t> on British people?</a:t>
            </a:r>
            <a:r>
              <a:rPr lang="en-US" sz="3600" i="0" u="none" dirty="0"/>
              <a:t> </a:t>
            </a:r>
            <a:endParaRPr sz="3600" i="0" u="none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36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600" dirty="0"/>
              <a:t>Geography: How do </a:t>
            </a:r>
            <a:r>
              <a:rPr lang="en-US" sz="3600" b="1" dirty="0"/>
              <a:t>volcanoes</a:t>
            </a:r>
            <a:r>
              <a:rPr lang="en-US" sz="3600" dirty="0"/>
              <a:t> affect the lives of people on </a:t>
            </a:r>
            <a:r>
              <a:rPr lang="en-US" sz="3600" dirty="0" err="1"/>
              <a:t>Heimaey</a:t>
            </a:r>
            <a:r>
              <a:rPr lang="en-US" sz="3600" dirty="0"/>
              <a:t>?</a:t>
            </a:r>
            <a:endParaRPr sz="36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5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7f986f6107_0_5"/>
          <p:cNvSpPr txBox="1">
            <a:spLocks noGrp="1"/>
          </p:cNvSpPr>
          <p:nvPr>
            <p:ph type="body" idx="1"/>
          </p:nvPr>
        </p:nvSpPr>
        <p:spPr>
          <a:xfrm>
            <a:off x="457200" y="411850"/>
            <a:ext cx="8229600" cy="6034200"/>
          </a:xfrm>
          <a:prstGeom prst="rect">
            <a:avLst/>
          </a:prstGeom>
          <a:noFill/>
          <a:ln w="76200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803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r>
              <a:rPr lang="en-US" sz="4800" b="1"/>
              <a:t>History/Geography</a:t>
            </a:r>
            <a:endParaRPr sz="4800" b="1"/>
          </a:p>
          <a:p>
            <a:pPr marL="342900" lvl="0" indent="-1803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1100" b="1" u="sng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500"/>
          </a:p>
          <a:p>
            <a:pPr marL="62865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0" u="sng"/>
              <a:t>Spring</a:t>
            </a:r>
            <a:r>
              <a:rPr lang="en-US" sz="3600" u="sng"/>
              <a:t> Term</a:t>
            </a:r>
            <a:r>
              <a:rPr lang="en-US" sz="3600" i="0" u="none"/>
              <a:t> </a:t>
            </a:r>
            <a:endParaRPr sz="3600" i="0" u="none"/>
          </a:p>
          <a:p>
            <a:pPr marL="62865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  <a:p>
            <a:pPr marL="62865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History: </a:t>
            </a:r>
            <a:r>
              <a:rPr lang="en-US" sz="3600">
                <a:solidFill>
                  <a:srgbClr val="222222"/>
                </a:solidFill>
              </a:rPr>
              <a:t>What does the census tell us about our </a:t>
            </a:r>
            <a:r>
              <a:rPr lang="en-US" sz="3600" b="1">
                <a:solidFill>
                  <a:srgbClr val="222222"/>
                </a:solidFill>
              </a:rPr>
              <a:t>local area</a:t>
            </a:r>
            <a:r>
              <a:rPr lang="en-US" sz="3600">
                <a:solidFill>
                  <a:srgbClr val="222222"/>
                </a:solidFill>
              </a:rPr>
              <a:t>?</a:t>
            </a:r>
            <a:endParaRPr sz="3600">
              <a:solidFill>
                <a:srgbClr val="222222"/>
              </a:solidFill>
            </a:endParaRPr>
          </a:p>
          <a:p>
            <a:pPr marL="62865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rgbClr val="222222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r>
              <a:rPr lang="en-US" sz="3600"/>
              <a:t>Geography: Why is </a:t>
            </a:r>
            <a:r>
              <a:rPr lang="en-US" sz="3600" b="1"/>
              <a:t>Fair Trade</a:t>
            </a:r>
            <a:r>
              <a:rPr lang="en-US" sz="3600"/>
              <a:t> fair?</a:t>
            </a:r>
            <a:endParaRPr sz="36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15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</a:pP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435</Words>
  <Application>Microsoft Office PowerPoint</Application>
  <PresentationFormat>On-screen Show (4:3)</PresentationFormat>
  <Paragraphs>110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Buckinghamshire Schools</dc:creator>
  <cp:lastModifiedBy>cramsbottom</cp:lastModifiedBy>
  <cp:revision>10</cp:revision>
  <dcterms:created xsi:type="dcterms:W3CDTF">2008-09-15T19:05:52Z</dcterms:created>
  <dcterms:modified xsi:type="dcterms:W3CDTF">2025-09-18T09:05:50Z</dcterms:modified>
</cp:coreProperties>
</file>