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73" r:id="rId8"/>
    <p:sldId id="259" r:id="rId9"/>
    <p:sldId id="260" r:id="rId10"/>
    <p:sldId id="274" r:id="rId11"/>
    <p:sldId id="261" r:id="rId12"/>
    <p:sldId id="262" r:id="rId13"/>
    <p:sldId id="264" r:id="rId14"/>
    <p:sldId id="263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BA414D-0F28-BE4C-01FF-77CE100DFE6B}" v="29" dt="2026-10-16T11:21:57.6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143000"/>
            <a:ext cx="105156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FFFFFF"/>
                </a:solidFill>
              </a:defRPr>
            </a:pPr>
            <a:r>
              <a:t>Welcome to Year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514600"/>
            <a:ext cx="5248873" cy="830997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2400">
                <a:solidFill>
                  <a:srgbClr val="BF9B3D"/>
                </a:solidFill>
              </a:defRPr>
            </a:pPr>
            <a:r>
              <a:rPr lang="en-GB" dirty="0"/>
              <a:t>2026/2027</a:t>
            </a:r>
            <a:r>
              <a:rPr dirty="0"/>
              <a:t> • Parent Information Evening</a:t>
            </a:r>
          </a:p>
          <a:p>
            <a:pPr>
              <a:defRPr sz="2400">
                <a:solidFill>
                  <a:srgbClr val="BF9B3D"/>
                </a:solidFill>
              </a:defRPr>
            </a:pPr>
            <a:r>
              <a:rPr lang="en-GB">
                <a:ea typeface="Calibri"/>
                <a:cs typeface="Calibri"/>
              </a:rPr>
              <a:t>Mrs Mahony and Mr Osborne</a:t>
            </a:r>
            <a:endParaRPr lang="en-GB" dirty="0">
              <a:ea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8680" y="3794760"/>
            <a:ext cx="98755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t>St Edward's Catholic Junior School, Aylesbury</a:t>
            </a:r>
          </a:p>
          <a:p>
            <a:pPr>
              <a:defRPr sz="1600" i="1">
                <a:solidFill>
                  <a:srgbClr val="FFFFFF"/>
                </a:solidFill>
              </a:defRPr>
            </a:pPr>
            <a:r>
              <a:t>“We love because God first loved us” — 1 John 4:19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957B68-E4EB-DF32-4B5C-E1645F704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8552" y="-465"/>
            <a:ext cx="4076700" cy="3848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4F"/>
                </a:solidFill>
              </a:defRPr>
            </a:pPr>
            <a:r>
              <a:t>Welcome to Year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3"/>
                </a:solidFill>
              </a:defRPr>
            </a:pPr>
            <a:r>
              <a:t>A year of growing independence, confidence and curiosity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5448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A warm welcome to all Year 4 children and families.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Our aim is to help every child thrive academically, socially, spiritually and physically.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We will build independence while making sure children know when and how to ask for help.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Home and school working together makes a real difference.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73952"/>
            <a:ext cx="10881360" cy="18288"/>
          </a:xfrm>
          <a:prstGeom prst="rect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St Edward's Catholic Junior School • Year 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4F"/>
                </a:solidFill>
              </a:defRPr>
            </a:pPr>
            <a:r>
              <a:t>Our Catholic ethos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424160" cy="17466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dirty="0"/>
              <a:t>Faith is at the heart of school life, with Gospel values underpinning our work.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dirty="0"/>
              <a:t>We encourage children to recognise their gifts and talents and use them positively.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dirty="0"/>
              <a:t>Prayer, reflection, service, kindness and respect are part of everyday life.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dirty="0"/>
              <a:t>We want children to become the best version of the person God intended them to be.</a:t>
            </a:r>
            <a:endParaRPr dirty="0">
              <a:ea typeface="Calibri"/>
              <a:cs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0080" y="6473952"/>
            <a:ext cx="10881360" cy="18288"/>
          </a:xfrm>
          <a:prstGeom prst="rect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St Edward's Catholic Junior School • Year 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C3F59-F1A7-B472-0274-8610E77AF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069B73-A019-5D5C-4964-0F4B0745CC5B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78B501-8177-5A3A-75F6-270A28153C05}"/>
              </a:ext>
            </a:extLst>
          </p:cNvPr>
          <p:cNvSpPr txBox="1"/>
          <p:nvPr/>
        </p:nvSpPr>
        <p:spPr>
          <a:xfrm>
            <a:off x="640080" y="411480"/>
            <a:ext cx="2452851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2800" b="1">
                <a:solidFill>
                  <a:srgbClr val="18304F"/>
                </a:solidFill>
              </a:defRPr>
            </a:pPr>
            <a:r>
              <a:rPr lang="en-US" dirty="0"/>
              <a:t>The School Day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AFDF3F-5D7B-9B27-9716-1719183A1448}"/>
              </a:ext>
            </a:extLst>
          </p:cNvPr>
          <p:cNvSpPr txBox="1"/>
          <p:nvPr/>
        </p:nvSpPr>
        <p:spPr>
          <a:xfrm>
            <a:off x="822960" y="1554480"/>
            <a:ext cx="10424160" cy="489364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800100" lvl="1">
              <a:spcBef>
                <a:spcPts val="640"/>
              </a:spcBef>
              <a:defRPr sz="2000" b="0">
                <a:solidFill>
                  <a:srgbClr val="23272B"/>
                </a:solidFill>
              </a:defRPr>
            </a:pPr>
            <a:r>
              <a:rPr lang="en-US" sz="2800" dirty="0">
                <a:latin typeface="Calibri"/>
                <a:ea typeface="Calibri"/>
                <a:cs typeface="Calibri"/>
              </a:rPr>
              <a:t>Arrival from 8:35am </a:t>
            </a:r>
          </a:p>
          <a:p>
            <a:pPr marL="800100" lvl="1">
              <a:spcBef>
                <a:spcPts val="640"/>
              </a:spcBef>
              <a:defRPr sz="2000" b="0">
                <a:solidFill>
                  <a:srgbClr val="23272B"/>
                </a:solidFill>
              </a:defRPr>
            </a:pPr>
            <a:endParaRPr lang="en-US" sz="2800" dirty="0">
              <a:latin typeface="Calibri"/>
              <a:ea typeface="Calibri"/>
              <a:cs typeface="Calibri"/>
            </a:endParaRPr>
          </a:p>
          <a:p>
            <a:pPr marL="800100" lvl="1">
              <a:spcBef>
                <a:spcPts val="640"/>
              </a:spcBef>
              <a:defRPr sz="2000" b="0">
                <a:solidFill>
                  <a:srgbClr val="23272B"/>
                </a:solidFill>
              </a:defRPr>
            </a:pPr>
            <a:r>
              <a:rPr lang="en-US" sz="2800" dirty="0">
                <a:latin typeface="Calibri"/>
                <a:ea typeface="Calibri"/>
                <a:cs typeface="Calibri"/>
              </a:rPr>
              <a:t>Register at </a:t>
            </a:r>
            <a:r>
              <a:rPr lang="en-US" sz="2800" b="1" dirty="0">
                <a:latin typeface="Calibri"/>
                <a:ea typeface="Calibri"/>
                <a:cs typeface="Calibri"/>
              </a:rPr>
              <a:t>8:45am</a:t>
            </a:r>
            <a:r>
              <a:rPr lang="en-US" sz="2800" dirty="0">
                <a:latin typeface="Calibri"/>
                <a:ea typeface="Calibri"/>
                <a:cs typeface="Calibri"/>
              </a:rPr>
              <a:t> </a:t>
            </a:r>
          </a:p>
          <a:p>
            <a:pPr marL="800100" lvl="1">
              <a:spcBef>
                <a:spcPts val="640"/>
              </a:spcBef>
              <a:defRPr sz="2000" b="0">
                <a:solidFill>
                  <a:srgbClr val="23272B"/>
                </a:solidFill>
              </a:defRPr>
            </a:pPr>
            <a:endParaRPr lang="en-US" sz="2800" dirty="0">
              <a:latin typeface="Calibri"/>
              <a:ea typeface="Calibri"/>
              <a:cs typeface="Calibri"/>
            </a:endParaRPr>
          </a:p>
          <a:p>
            <a:pPr marL="800100" lvl="1">
              <a:spcBef>
                <a:spcPts val="640"/>
              </a:spcBef>
              <a:defRPr sz="2000" b="0">
                <a:solidFill>
                  <a:srgbClr val="23272B"/>
                </a:solidFill>
              </a:defRPr>
            </a:pPr>
            <a:r>
              <a:rPr lang="en-US" sz="2800" dirty="0">
                <a:latin typeface="Calibri"/>
                <a:ea typeface="Calibri"/>
                <a:cs typeface="Calibri"/>
              </a:rPr>
              <a:t>Break time 10:35am to 10:50am</a:t>
            </a:r>
          </a:p>
          <a:p>
            <a:pPr marL="800100" lvl="1">
              <a:spcBef>
                <a:spcPts val="640"/>
              </a:spcBef>
              <a:defRPr sz="2000" b="0">
                <a:solidFill>
                  <a:srgbClr val="23272B"/>
                </a:solidFill>
              </a:defRPr>
            </a:pPr>
            <a:endParaRPr lang="en-US" sz="2800" dirty="0">
              <a:latin typeface="Calibri"/>
              <a:ea typeface="Calibri"/>
              <a:cs typeface="Calibri"/>
            </a:endParaRPr>
          </a:p>
          <a:p>
            <a:pPr marL="800100" lvl="1">
              <a:spcBef>
                <a:spcPts val="640"/>
              </a:spcBef>
              <a:defRPr sz="2000" b="0">
                <a:solidFill>
                  <a:srgbClr val="23272B"/>
                </a:solidFill>
              </a:defRPr>
            </a:pPr>
            <a:r>
              <a:rPr lang="en-US" sz="2800" dirty="0">
                <a:latin typeface="Calibri"/>
                <a:ea typeface="Calibri"/>
                <a:cs typeface="Calibri"/>
              </a:rPr>
              <a:t>Lunch 12:15pm to 1:15pm</a:t>
            </a:r>
          </a:p>
          <a:p>
            <a:pPr marL="800100" lvl="1">
              <a:spcBef>
                <a:spcPts val="640"/>
              </a:spcBef>
              <a:defRPr sz="2000" b="0">
                <a:solidFill>
                  <a:srgbClr val="23272B"/>
                </a:solidFill>
              </a:defRPr>
            </a:pPr>
            <a:endParaRPr lang="en-US" sz="2800" dirty="0">
              <a:latin typeface="Calibri"/>
              <a:ea typeface="Calibri"/>
              <a:cs typeface="Calibri"/>
            </a:endParaRPr>
          </a:p>
          <a:p>
            <a:pPr marL="800100" lvl="1">
              <a:spcBef>
                <a:spcPts val="640"/>
              </a:spcBef>
              <a:defRPr sz="2000" b="0">
                <a:solidFill>
                  <a:srgbClr val="23272B"/>
                </a:solidFill>
              </a:defRPr>
            </a:pPr>
            <a:r>
              <a:rPr lang="en-US" sz="2800" dirty="0">
                <a:latin typeface="Calibri"/>
                <a:ea typeface="Calibri"/>
                <a:cs typeface="Calibri"/>
              </a:rPr>
              <a:t>Home time – dismissed after 3.15pm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CB8504-BC29-CA10-9285-4D480A33951B}"/>
              </a:ext>
            </a:extLst>
          </p:cNvPr>
          <p:cNvSpPr/>
          <p:nvPr/>
        </p:nvSpPr>
        <p:spPr>
          <a:xfrm>
            <a:off x="640080" y="6473952"/>
            <a:ext cx="10881360" cy="18288"/>
          </a:xfrm>
          <a:prstGeom prst="rect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84E9F1-38EF-803F-5E07-5B61DF488AE5}"/>
              </a:ext>
            </a:extLst>
          </p:cNvPr>
          <p:cNvSpPr txBox="1"/>
          <p:nvPr/>
        </p:nvSpPr>
        <p:spPr>
          <a:xfrm>
            <a:off x="640080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St Edward's Catholic Junior School • Year 4</a:t>
            </a:r>
          </a:p>
        </p:txBody>
      </p:sp>
    </p:spTree>
    <p:extLst>
      <p:ext uri="{BB962C8B-B14F-4D97-AF65-F5344CB8AC3E}">
        <p14:creationId xmlns:p14="http://schemas.microsoft.com/office/powerpoint/2010/main" val="1000713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4F"/>
                </a:solidFill>
              </a:defRPr>
            </a:pPr>
            <a:r>
              <a:t>Year 4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3"/>
                </a:solidFill>
              </a:defRPr>
            </a:pPr>
            <a:r>
              <a:t>A broad, balanced and carefully sequenced curriculum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0240" y="1468120"/>
            <a:ext cx="5318760" cy="4841240"/>
          </a:xfrm>
          <a:prstGeom prst="roundRect">
            <a:avLst/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755648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8304F"/>
                </a:solidFill>
              </a:defRPr>
            </a:pPr>
            <a:r>
              <a:t>Core learning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19" y="2331720"/>
            <a:ext cx="4663440" cy="289053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English: </a:t>
            </a:r>
            <a:endParaRPr lang="en-US" dirty="0"/>
          </a:p>
          <a:p>
            <a:pPr marL="285750" indent="-285750">
              <a:spcAft>
                <a:spcPts val="1100"/>
              </a:spcAft>
              <a:buFont typeface="Arial"/>
              <a:buChar char="•"/>
              <a:defRPr sz="1700" b="0">
                <a:solidFill>
                  <a:srgbClr val="23272B"/>
                </a:solidFill>
              </a:defRPr>
            </a:pPr>
            <a:r>
              <a:rPr dirty="0"/>
              <a:t>reading,</a:t>
            </a:r>
            <a:r>
              <a:rPr lang="en-US" dirty="0"/>
              <a:t> </a:t>
            </a:r>
            <a:r>
              <a:rPr dirty="0"/>
              <a:t>writing, spelling,</a:t>
            </a:r>
            <a:r>
              <a:rPr lang="en-US" dirty="0"/>
              <a:t> </a:t>
            </a:r>
            <a:r>
              <a:rPr dirty="0"/>
              <a:t>vocabulary and grammar</a:t>
            </a:r>
            <a:endParaRPr lang="en-US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 err="1"/>
              <a:t>Maths</a:t>
            </a:r>
            <a:r>
              <a:rPr dirty="0"/>
              <a:t>: </a:t>
            </a:r>
            <a:endParaRPr lang="en-US" dirty="0"/>
          </a:p>
          <a:p>
            <a:pPr marL="285750" indent="-285750">
              <a:spcAft>
                <a:spcPts val="1100"/>
              </a:spcAft>
              <a:buFont typeface="Arial"/>
              <a:buChar char="•"/>
              <a:defRPr sz="1700" b="0">
                <a:solidFill>
                  <a:srgbClr val="23272B"/>
                </a:solidFill>
              </a:defRPr>
            </a:pPr>
            <a:r>
              <a:rPr dirty="0"/>
              <a:t>fluency, reasoning and problem solving</a:t>
            </a:r>
            <a:endParaRPr lang="en-US"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RE: </a:t>
            </a:r>
            <a:endParaRPr lang="en-US" dirty="0"/>
          </a:p>
          <a:p>
            <a:pPr marL="285750" indent="-285750">
              <a:spcAft>
                <a:spcPts val="1100"/>
              </a:spcAft>
              <a:buFont typeface="Arial"/>
              <a:buChar char="•"/>
              <a:defRPr sz="1700" b="0">
                <a:solidFill>
                  <a:srgbClr val="23272B"/>
                </a:solidFill>
              </a:defRPr>
            </a:pPr>
            <a:r>
              <a:rPr dirty="0"/>
              <a:t>developing knowledge and understanding of the Catholic faith</a:t>
            </a:r>
            <a:endParaRPr>
              <a:ea typeface="Calibri"/>
              <a:cs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90920" y="1457960"/>
            <a:ext cx="5430520" cy="4851400"/>
          </a:xfrm>
          <a:prstGeom prst="roundRect">
            <a:avLst/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46520" y="1755648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8304F"/>
                </a:solidFill>
              </a:defRPr>
            </a:pPr>
            <a:r>
              <a:t>Wider curriculum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331720"/>
            <a:ext cx="4663440" cy="397801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Science</a:t>
            </a:r>
            <a:endParaRPr lang="en-US" dirty="0"/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lang="en-US" dirty="0"/>
              <a:t>Computing</a:t>
            </a:r>
            <a:endParaRPr lang="en-US"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lang="en-US" dirty="0"/>
              <a:t>PSHE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lang="en-US" dirty="0"/>
              <a:t>History</a:t>
            </a:r>
            <a:endParaRPr lang="en-US"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lang="en-US" dirty="0"/>
              <a:t>Geography</a:t>
            </a:r>
            <a:endParaRPr lang="en-US"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lang="en-US" dirty="0"/>
              <a:t>Art</a:t>
            </a:r>
            <a:r>
              <a:rPr dirty="0"/>
              <a:t> and DT</a:t>
            </a:r>
            <a:endParaRPr/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Music</a:t>
            </a:r>
            <a:endParaRPr lang="en-US"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French</a:t>
            </a:r>
            <a:endParaRPr lang="en-US"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lang="en-US" dirty="0"/>
              <a:t>PE including Swimming</a:t>
            </a:r>
            <a:endParaRPr lang="en-US"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lang="en-US" dirty="0"/>
              <a:t>Forest</a:t>
            </a:r>
            <a:r>
              <a:rPr dirty="0"/>
              <a:t> School</a:t>
            </a:r>
            <a:endParaRPr dirty="0">
              <a:ea typeface="Calibri"/>
              <a:cs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0080" y="6473952"/>
            <a:ext cx="10881360" cy="18288"/>
          </a:xfrm>
          <a:prstGeom prst="rect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St Edward's Catholic Junior School • Year 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4F"/>
                </a:solidFill>
              </a:defRPr>
            </a:pPr>
            <a:r>
              <a:t>Reading and English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3"/>
                </a:solidFill>
              </a:defRPr>
            </a:pPr>
            <a:r>
              <a:t>Building confident, thoughtful and independent readers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5448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Encourage regular reading at home and talk about books together.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Ask children to explain characters, vocabulary, events and their opinions.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Use school reading resources and Accelerated Reader where appropriate.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Support reading for pleasure: children benefit from choosing books they genuinely enjoy.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73952"/>
            <a:ext cx="10881360" cy="18288"/>
          </a:xfrm>
          <a:prstGeom prst="rect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St Edward's Catholic Junior School • Year 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A4AD9-2AD4-670B-76A9-A7555D55C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DACDDB-5115-22FC-8D16-3551DEB6DB02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87DDA3-B0D2-9AD8-8266-F0088F5D0F2D}"/>
              </a:ext>
            </a:extLst>
          </p:cNvPr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4F"/>
                </a:solidFill>
              </a:defRPr>
            </a:pPr>
            <a:r>
              <a:t>Reading and English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5C9441-5E19-B809-6A71-6F93D348BC7F}"/>
              </a:ext>
            </a:extLst>
          </p:cNvPr>
          <p:cNvSpPr txBox="1"/>
          <p:nvPr/>
        </p:nvSpPr>
        <p:spPr>
          <a:xfrm>
            <a:off x="658368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3"/>
                </a:solidFill>
              </a:defRPr>
            </a:pPr>
            <a:r>
              <a:t>Building confident, thoughtful and independent readers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47A8CD-E916-BB25-9934-82DDF14A2AB4}"/>
              </a:ext>
            </a:extLst>
          </p:cNvPr>
          <p:cNvSpPr/>
          <p:nvPr/>
        </p:nvSpPr>
        <p:spPr>
          <a:xfrm>
            <a:off x="640080" y="6473952"/>
            <a:ext cx="10881360" cy="18288"/>
          </a:xfrm>
          <a:prstGeom prst="rect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2A9D17-CBD2-9135-DC74-A2E17CC8E35A}"/>
              </a:ext>
            </a:extLst>
          </p:cNvPr>
          <p:cNvSpPr txBox="1"/>
          <p:nvPr/>
        </p:nvSpPr>
        <p:spPr>
          <a:xfrm>
            <a:off x="640080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St Edward's Catholic Junior School • Year 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DF71B0-11F2-9837-E46D-D99BD8EA5D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1"/>
          <a:stretch>
            <a:fillRect/>
          </a:stretch>
        </p:blipFill>
        <p:spPr>
          <a:xfrm>
            <a:off x="2346960" y="1435418"/>
            <a:ext cx="6400800" cy="455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87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3673954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2800" b="1">
                <a:solidFill>
                  <a:srgbClr val="18304F"/>
                </a:solidFill>
              </a:defRPr>
            </a:pPr>
            <a:r>
              <a:rPr dirty="0"/>
              <a:t>Maths and times tables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424160" cy="57861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dirty="0"/>
              <a:t>Year 4 is an important year for developing secure multiplication and division facts.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dirty="0"/>
              <a:t>Regular short practice is more useful than occasional long sessions.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dirty="0"/>
              <a:t>Encourage children to explain how they reached an answer, not just give the answer.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dirty="0"/>
              <a:t>Useful school platforms include Times Tables Rock Stars and </a:t>
            </a:r>
            <a:r>
              <a:rPr dirty="0" err="1"/>
              <a:t>Numbots</a:t>
            </a:r>
            <a:r>
              <a:rPr dirty="0"/>
              <a:t>.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endParaRPr lang="en-US"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lang="en-US" b="1" dirty="0">
                <a:ea typeface="Calibri"/>
                <a:cs typeface="Calibri"/>
              </a:rPr>
              <a:t>Multiplication Tables Check</a:t>
            </a:r>
          </a:p>
          <a:p>
            <a:pPr marL="342900" indent="-342900">
              <a:spcAft>
                <a:spcPts val="1100"/>
              </a:spcAft>
              <a:buFont typeface="Arial"/>
              <a:buChar char="•"/>
              <a:defRPr sz="2000" b="0">
                <a:solidFill>
                  <a:srgbClr val="23272B"/>
                </a:solidFill>
              </a:defRPr>
            </a:pPr>
            <a:r>
              <a:rPr lang="en-US" dirty="0">
                <a:ea typeface="Calibri"/>
                <a:cs typeface="Calibri"/>
              </a:rPr>
              <a:t>June 2027</a:t>
            </a:r>
          </a:p>
          <a:p>
            <a:pPr marL="342900" indent="-342900">
              <a:spcAft>
                <a:spcPts val="1100"/>
              </a:spcAft>
              <a:buFont typeface="Arial"/>
              <a:buChar char="•"/>
              <a:defRPr sz="2000" b="0">
                <a:solidFill>
                  <a:srgbClr val="23272B"/>
                </a:solidFill>
              </a:defRPr>
            </a:pPr>
            <a:r>
              <a:rPr lang="en-US" dirty="0">
                <a:ea typeface="Calibri"/>
                <a:cs typeface="Calibri"/>
              </a:rPr>
              <a:t>Computer based test</a:t>
            </a:r>
          </a:p>
          <a:p>
            <a:pPr marL="342900" indent="-342900">
              <a:spcAft>
                <a:spcPts val="1100"/>
              </a:spcAft>
              <a:buFont typeface="Arial"/>
              <a:buChar char="•"/>
              <a:defRPr sz="2000" b="0">
                <a:solidFill>
                  <a:srgbClr val="23272B"/>
                </a:solidFill>
              </a:defRPr>
            </a:pPr>
            <a:r>
              <a:rPr lang="en-US" dirty="0">
                <a:ea typeface="Calibri"/>
                <a:cs typeface="Calibri"/>
              </a:rPr>
              <a:t>25 questions</a:t>
            </a:r>
          </a:p>
          <a:p>
            <a:pPr marL="342900" indent="-342900">
              <a:spcAft>
                <a:spcPts val="1100"/>
              </a:spcAft>
              <a:buFont typeface="Arial"/>
              <a:buChar char="•"/>
              <a:defRPr sz="2000" b="0">
                <a:solidFill>
                  <a:srgbClr val="23272B"/>
                </a:solidFill>
              </a:defRPr>
            </a:pPr>
            <a:r>
              <a:rPr lang="en-US" dirty="0">
                <a:ea typeface="Calibri"/>
                <a:cs typeface="Calibri"/>
              </a:rPr>
              <a:t>Children have 6 seconds to answer each question 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endParaRPr lang="en-US"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lang="en-US" dirty="0">
                <a:ea typeface="Calibri"/>
                <a:cs typeface="Calibri"/>
              </a:rPr>
              <a:t> 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lang="en-US" dirty="0">
                <a:ea typeface="Calibri"/>
                <a:cs typeface="Calibri"/>
              </a:rPr>
              <a:t> 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473952"/>
            <a:ext cx="10881360" cy="18288"/>
          </a:xfrm>
          <a:prstGeom prst="rect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St Edward's Catholic Junior School • Year 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4F"/>
                </a:solidFill>
              </a:defRPr>
            </a:pPr>
            <a:r>
              <a:t>Homework and home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424160" cy="44396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dirty="0"/>
              <a:t>The goal is to reinforce learning and develop good independent habits.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dirty="0"/>
              <a:t>Prioritise reading, times-table practice and any tasks set by the class teacher.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dirty="0"/>
              <a:t>Create a calm routine: a little and often is usually most effective.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dirty="0"/>
              <a:t>If homework becomes a source of significant difficulty, please communicate with the teacher.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endParaRPr lang="en-US"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lang="en-US" b="1" dirty="0">
                <a:ea typeface="Calibri"/>
                <a:cs typeface="Calibri"/>
              </a:rPr>
              <a:t>Atom Learning</a:t>
            </a:r>
          </a:p>
          <a:p>
            <a:pPr marL="342900" indent="-342900">
              <a:spcAft>
                <a:spcPts val="1100"/>
              </a:spcAft>
              <a:buFont typeface="Arial"/>
              <a:buChar char="•"/>
              <a:defRPr sz="2000" b="0">
                <a:solidFill>
                  <a:srgbClr val="23272B"/>
                </a:solidFill>
              </a:defRPr>
            </a:pPr>
            <a:r>
              <a:rPr lang="en-US" dirty="0">
                <a:ea typeface="Calibri"/>
                <a:cs typeface="Calibri"/>
              </a:rPr>
              <a:t>Maths</a:t>
            </a:r>
            <a:endParaRPr lang="en-US">
              <a:ea typeface="Calibri"/>
              <a:cs typeface="Calibri"/>
            </a:endParaRPr>
          </a:p>
          <a:p>
            <a:pPr marL="342900" indent="-342900">
              <a:spcAft>
                <a:spcPts val="1100"/>
              </a:spcAft>
              <a:buFont typeface="Arial"/>
              <a:buChar char="•"/>
              <a:defRPr sz="2000" b="0">
                <a:solidFill>
                  <a:srgbClr val="23272B"/>
                </a:solidFill>
              </a:defRPr>
            </a:pPr>
            <a:r>
              <a:rPr lang="en-US" dirty="0">
                <a:ea typeface="Calibri"/>
                <a:cs typeface="Calibri"/>
              </a:rPr>
              <a:t>English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lang="en-US" b="1" dirty="0">
                <a:ea typeface="Calibri"/>
                <a:cs typeface="Calibri"/>
              </a:rPr>
              <a:t>Spellings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lang="en-US" b="1" dirty="0">
                <a:ea typeface="Calibri"/>
                <a:cs typeface="Calibri"/>
              </a:rPr>
              <a:t>TTRockStars </a:t>
            </a:r>
            <a:r>
              <a:rPr lang="en-US" dirty="0">
                <a:ea typeface="Calibri"/>
                <a:cs typeface="Calibri"/>
              </a:rPr>
              <a:t>– Try to do 3 to 5 minutes daily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473952"/>
            <a:ext cx="10881360" cy="18288"/>
          </a:xfrm>
          <a:prstGeom prst="rect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St Edward's Catholic Junior School • Year 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438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4F"/>
                </a:solidFill>
              </a:defRPr>
            </a:pPr>
            <a:r>
              <a:t>School uniform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3"/>
                </a:solidFill>
              </a:defRPr>
            </a:pPr>
            <a:r>
              <a:t>Simple, practical and consistent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508760"/>
            <a:ext cx="534924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755648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8304F"/>
                </a:solidFill>
              </a:defRPr>
            </a:pPr>
            <a:r>
              <a:t>Standard uniform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19" y="2331720"/>
            <a:ext cx="4663440" cy="274947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Navy sweatshirt or sweat cardigan with school badge</a:t>
            </a: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White polo shirt — with badge or plain white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Black tailored trousers, or black skirt/pinafore approximately knee length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Black </a:t>
            </a:r>
            <a:r>
              <a:rPr lang="en-GB" dirty="0"/>
              <a:t>or white short</a:t>
            </a:r>
            <a:r>
              <a:rPr dirty="0"/>
              <a:t>/knee-length socks or black tights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Plain black, sturdy, waterproof school shoes</a:t>
            </a:r>
            <a:endParaRPr dirty="0">
              <a:ea typeface="Calibri"/>
              <a:cs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172200" y="1508760"/>
            <a:ext cx="534924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46520" y="1755648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8304F"/>
                </a:solidFill>
              </a:defRPr>
            </a:pPr>
            <a:r>
              <a:t>Summer uniform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331720"/>
            <a:ext cx="4663440" cy="248786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Available from the Easter holidays to October half term</a:t>
            </a: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Navy sweatshirt/cardigan and white polo shirt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Black tailored shorts OR blue-and-white checked summer dress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Black </a:t>
            </a:r>
            <a:r>
              <a:rPr lang="en-GB" dirty="0"/>
              <a:t>or white ankle</a:t>
            </a:r>
            <a:r>
              <a:rPr dirty="0"/>
              <a:t> or knee-length socks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Plain black, sturdy, waterproof school shoes</a:t>
            </a:r>
            <a:endParaRPr dirty="0">
              <a:ea typeface="Calibri"/>
              <a:cs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0080" y="6473952"/>
            <a:ext cx="10881360" cy="18288"/>
          </a:xfrm>
          <a:prstGeom prst="rect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Please check the school's current uniform page before purchasing items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078453-EFB2-660E-2C7E-F4D851D604E3}"/>
              </a:ext>
            </a:extLst>
          </p:cNvPr>
          <p:cNvSpPr txBox="1"/>
          <p:nvPr/>
        </p:nvSpPr>
        <p:spPr>
          <a:xfrm>
            <a:off x="3925944" y="5948430"/>
            <a:ext cx="51243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ea typeface="Calibri"/>
                <a:cs typeface="Calibri"/>
              </a:rPr>
              <a:t>Please label all items of clothing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4F"/>
                </a:solidFill>
              </a:defRPr>
            </a:pPr>
            <a:r>
              <a:t>PE and physical activity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973"/>
                </a:solidFill>
              </a:defRPr>
            </a:pPr>
            <a:r>
              <a:t>Helping children develop skills, confidence, teamwork and enjoyment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508760"/>
            <a:ext cx="534924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755648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8304F"/>
                </a:solidFill>
              </a:defRPr>
            </a:pPr>
            <a:r>
              <a:t>What we want children to develop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19" y="2331720"/>
            <a:ext cx="4663440" cy="35573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Movement and coordination</a:t>
            </a: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Fitness and physical literacy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Teamwork, communication and fair play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Confidence and resilience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2100" b="1">
                <a:solidFill>
                  <a:srgbClr val="18304F"/>
                </a:solidFill>
              </a:defRPr>
            </a:pPr>
            <a:endParaRPr lang="en-US" sz="2100" b="1" dirty="0">
              <a:solidFill>
                <a:srgbClr val="18304F"/>
              </a:solidFill>
            </a:endParaRPr>
          </a:p>
          <a:p>
            <a:pPr>
              <a:spcAft>
                <a:spcPts val="1100"/>
              </a:spcAft>
              <a:defRPr sz="2100" b="1">
                <a:solidFill>
                  <a:srgbClr val="18304F"/>
                </a:solidFill>
              </a:defRPr>
            </a:pPr>
            <a:r>
              <a:rPr lang="en-US" sz="2100" b="1" dirty="0">
                <a:solidFill>
                  <a:srgbClr val="18304F"/>
                </a:solidFill>
              </a:rPr>
              <a:t>When it will happen</a:t>
            </a: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lang="en-US" dirty="0">
                <a:ea typeface="Calibri"/>
                <a:cs typeface="Calibri"/>
              </a:rPr>
              <a:t>PE timetabled for Monday this term</a:t>
            </a: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lang="en-US" dirty="0">
                <a:ea typeface="Calibri"/>
                <a:cs typeface="Calibri"/>
              </a:rPr>
              <a:t>Swimming on Tuesday mornings for the rest of the school year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508760"/>
            <a:ext cx="534924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46520" y="1755648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8304F"/>
                </a:solidFill>
              </a:defRPr>
            </a:pPr>
            <a:r>
              <a:t>PE kit reminders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331720"/>
            <a:ext cx="4663440" cy="23467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Plain black jogging bottoms or shorts — no logos or stripes</a:t>
            </a: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Plain black trainers if school shoes are unsuitable for PE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lang="en-GB" dirty="0"/>
              <a:t>School top or white t-shirt</a:t>
            </a:r>
            <a:endParaRPr dirty="0"/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PE kit stays in lockers and goes home at the end of each half term</a:t>
            </a:r>
            <a:endParaRPr dirty="0">
              <a:ea typeface="Calibri"/>
              <a:cs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0080" y="6473952"/>
            <a:ext cx="10881360" cy="18288"/>
          </a:xfrm>
          <a:prstGeom prst="rect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PE details based on St Edward's published uniform guidance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4F"/>
                </a:solidFill>
              </a:defRPr>
            </a:pPr>
            <a:r>
              <a:t>Uniform: small details matter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424160" cy="28110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dirty="0"/>
              <a:t>Long hair or hair covering the eyes should be tied back using plain black, white or school-colour accessories.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dirty="0"/>
              <a:t>Jewellery is not permitted; small plain silver or gold studs are allowed for pierced ears at parents' own risk.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dirty="0"/>
              <a:t>Earrings must be removed for PE/swimming; parents provide tape if </a:t>
            </a:r>
            <a:r>
              <a:rPr lang="en-US" dirty="0"/>
              <a:t>piercings are new.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dirty="0"/>
              <a:t>No nail varnish or make-up.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rPr lang="en-US">
                <a:ea typeface="Calibri"/>
                <a:cs typeface="Calibri"/>
              </a:rPr>
              <a:t>Plain black or white socks in the summer, no trainer socks please.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473952"/>
            <a:ext cx="10881360" cy="18288"/>
          </a:xfrm>
          <a:prstGeom prst="rect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St Edward's Catholic Junior School • Year 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4F"/>
                </a:solidFill>
              </a:defRPr>
            </a:pPr>
            <a:r>
              <a:t>Routines and expectations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Arrive ready to learn, with the equipment and uniform needed for the day.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Encourage children to take responsibility for belongings and organisation.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Kindness, respect and positive behaviour are expected from everyone.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Celebrate effort, perseverance and improvement — not just the final result.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473952"/>
            <a:ext cx="10881360" cy="18288"/>
          </a:xfrm>
          <a:prstGeom prst="rect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St Edward's Catholic Junior School • Year 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4F"/>
                </a:solidFill>
              </a:defRPr>
            </a:pPr>
            <a:r>
              <a:t>Wellbeing and relationships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We want children to feel safe, valued and able to talk to trusted adults.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Encourage children to tell us about worries early, before they become bigger problems.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Friendships can change as children grow; we will support children to resolve difficulties respectfully.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Please keep communication with school open and constructive.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473952"/>
            <a:ext cx="10881360" cy="18288"/>
          </a:xfrm>
          <a:prstGeom prst="rect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St Edward's Catholic Junior School • Year 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4F"/>
                </a:solidFill>
              </a:defRPr>
            </a:pPr>
            <a:r>
              <a:t>Attendance, punctuality and readiness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Being in school consistently gives children the best opportunity to benefit from learning and relationships.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Arriving on time helps children settle calmly and begin the day successfully.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Please follow the school's current attendance procedures for illness and absence.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Check the school calendar/newsletter regularly for dates and reminders.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473952"/>
            <a:ext cx="10881360" cy="18288"/>
          </a:xfrm>
          <a:prstGeom prst="rect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St Edward's Catholic Junior School • Year 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4F"/>
                </a:solidFill>
              </a:defRPr>
            </a:pPr>
            <a:r>
              <a:t>How parents can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Read together and talk about what your child is learning.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Practise times tables regularly in short bursts.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Encourage independence: packing bags, organising belongings and remembering routines.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Protect sleep, exercise and downtime.</a:t>
            </a:r>
          </a:p>
          <a:p>
            <a:pPr>
              <a:spcAft>
                <a:spcPts val="1100"/>
              </a:spcAft>
              <a:defRPr sz="2000" b="0">
                <a:solidFill>
                  <a:srgbClr val="23272B"/>
                </a:solidFill>
              </a:defRPr>
            </a:pPr>
            <a:r>
              <a:t>Praise effort, curiosity and resilience.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473952"/>
            <a:ext cx="10881360" cy="18288"/>
          </a:xfrm>
          <a:prstGeom prst="rect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St Edward's Catholic Junior School • Year 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4F"/>
                </a:solidFill>
              </a:defRPr>
            </a:pPr>
            <a:r>
              <a:t>Working together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508760"/>
            <a:ext cx="534924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755648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8304F"/>
                </a:solidFill>
              </a:defRPr>
            </a:pPr>
            <a:r>
              <a:t>Please contact us when…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19" y="2331720"/>
            <a:ext cx="466344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t>Your child has a worry that is affecting school</a:t>
            </a: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t>There is important information we need to know</a:t>
            </a: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t>You need clarification about learning or homework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1508760"/>
            <a:ext cx="534924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46520" y="1755648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8304F"/>
                </a:solidFill>
              </a:defRPr>
            </a:pPr>
            <a:r>
              <a:t>Keep up to date through…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2331720"/>
            <a:ext cx="4663440" cy="22262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School newsletters and diary/calendar</a:t>
            </a: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The school website and published information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Messages and communication routes provided by school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dirty="0"/>
              <a:t>The school office for general enquiries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700" b="0">
                <a:solidFill>
                  <a:srgbClr val="23272B"/>
                </a:solidFill>
              </a:defRPr>
            </a:pPr>
            <a:r>
              <a:rPr lang="en-US" dirty="0">
                <a:ea typeface="Calibri"/>
                <a:cs typeface="Calibri"/>
              </a:rPr>
              <a:t>Office.SEJS@stjosephsandstedwards.org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6473952"/>
            <a:ext cx="10881360" cy="18288"/>
          </a:xfrm>
          <a:prstGeom prst="rect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St Edward's Catholic Junior School • Year 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73152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Three things to remember</a:t>
            </a:r>
          </a:p>
        </p:txBody>
      </p:sp>
      <p:sp>
        <p:nvSpPr>
          <p:cNvPr id="4" name="Oval 3"/>
          <p:cNvSpPr/>
          <p:nvPr/>
        </p:nvSpPr>
        <p:spPr>
          <a:xfrm>
            <a:off x="914400" y="1828800"/>
            <a:ext cx="594360" cy="594360"/>
          </a:xfrm>
          <a:prstGeom prst="ellipse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892807"/>
            <a:ext cx="594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8304F"/>
                </a:solidFill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37360" y="1810512"/>
            <a:ext cx="8686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Encourage independence</a:t>
            </a:r>
          </a:p>
        </p:txBody>
      </p:sp>
      <p:sp>
        <p:nvSpPr>
          <p:cNvPr id="7" name="Oval 6"/>
          <p:cNvSpPr/>
          <p:nvPr/>
        </p:nvSpPr>
        <p:spPr>
          <a:xfrm>
            <a:off x="914400" y="3063240"/>
            <a:ext cx="594360" cy="594360"/>
          </a:xfrm>
          <a:prstGeom prst="ellipse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3127248"/>
            <a:ext cx="594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8304F"/>
                </a:solidFill>
              </a:defRPr>
            </a:pPr>
            <a: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7360" y="3044952"/>
            <a:ext cx="4158254" cy="461665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rPr dirty="0"/>
              <a:t>Read, </a:t>
            </a:r>
            <a:r>
              <a:rPr lang="en-US" dirty="0"/>
              <a:t>practice</a:t>
            </a:r>
            <a:r>
              <a:rPr dirty="0"/>
              <a:t> and talk together</a:t>
            </a:r>
          </a:p>
        </p:txBody>
      </p:sp>
      <p:sp>
        <p:nvSpPr>
          <p:cNvPr id="10" name="Oval 9"/>
          <p:cNvSpPr/>
          <p:nvPr/>
        </p:nvSpPr>
        <p:spPr>
          <a:xfrm>
            <a:off x="914400" y="4297680"/>
            <a:ext cx="594360" cy="594360"/>
          </a:xfrm>
          <a:prstGeom prst="ellipse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4361688"/>
            <a:ext cx="594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8304F"/>
                </a:solidFill>
              </a:defRPr>
            </a:pPr>
            <a: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4279392"/>
            <a:ext cx="8686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Keep communication open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669280"/>
            <a:ext cx="10058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BF9B3D"/>
                </a:solidFill>
              </a:defRPr>
            </a:pPr>
            <a:r>
              <a:t>Questions?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4F"/>
                </a:solidFill>
              </a:defRPr>
            </a:pPr>
            <a:r>
              <a:t>School information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424160" cy="41036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100"/>
              </a:spcAft>
              <a:defRPr sz="1600" b="0">
                <a:solidFill>
                  <a:srgbClr val="23272B"/>
                </a:solidFill>
              </a:defRPr>
            </a:pPr>
            <a:r>
              <a:rPr sz="2800" dirty="0"/>
              <a:t>St Edward's Catholic Junior School — Curriculum: www.stedwards.bucks.sch.uk/learning/curriculum/</a:t>
            </a:r>
            <a:endParaRPr lang="en-US" sz="280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600" b="0">
                <a:solidFill>
                  <a:srgbClr val="23272B"/>
                </a:solidFill>
              </a:defRPr>
            </a:pPr>
            <a:r>
              <a:rPr sz="2800" dirty="0"/>
              <a:t>St Edward's Catholic Junior School — Uniform: www.stedwards.bucks.sch.uk/info/uniform/</a:t>
            </a:r>
            <a:endParaRPr sz="280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600" b="0">
                <a:solidFill>
                  <a:srgbClr val="23272B"/>
                </a:solidFill>
              </a:defRPr>
            </a:pPr>
            <a:r>
              <a:rPr sz="2800" dirty="0"/>
              <a:t>St Edward's Catholic Junior School — Welcome: www.stedwards.bucks.sch.uk/our-school/welcome/</a:t>
            </a:r>
            <a:endParaRPr sz="280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600" b="0">
                <a:solidFill>
                  <a:srgbClr val="23272B"/>
                </a:solidFill>
              </a:defRPr>
            </a:pPr>
            <a:r>
              <a:rPr sz="2800" dirty="0"/>
              <a:t>School address: Hazell Avenue, Aylesbury, Buckinghamshire, HP21 7JF</a:t>
            </a:r>
            <a:endParaRPr sz="2800">
              <a:ea typeface="Calibri"/>
              <a:cs typeface="Calibri"/>
            </a:endParaRPr>
          </a:p>
          <a:p>
            <a:pPr>
              <a:spcAft>
                <a:spcPts val="1100"/>
              </a:spcAft>
              <a:defRPr sz="1600" b="0">
                <a:solidFill>
                  <a:srgbClr val="23272B"/>
                </a:solidFill>
              </a:defRPr>
            </a:pPr>
            <a:r>
              <a:rPr sz="2800" dirty="0"/>
              <a:t>School telephone: 01296 424 544</a:t>
            </a:r>
            <a:endParaRPr sz="2800">
              <a:ea typeface="Calibri"/>
              <a:cs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0080" y="6473952"/>
            <a:ext cx="10881360" cy="18288"/>
          </a:xfrm>
          <a:prstGeom prst="rect">
            <a:avLst/>
          </a:prstGeom>
          <a:solidFill>
            <a:srgbClr val="BF9B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Prepared as a parent presentation draft • Check school communications for the latest dates and procedures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a7f5bd-00c9-43eb-b352-f21dd591012b">
      <Terms xmlns="http://schemas.microsoft.com/office/infopath/2007/PartnerControls"/>
    </lcf76f155ced4ddcb4097134ff3c332f>
    <TaxCatchAll xmlns="af1d0079-e106-4ea7-8f86-12d368061dee" xsi:nil="true"/>
    <Lessonnumber xmlns="d3a7f5bd-00c9-43eb-b352-f21dd591012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74C65B1C472642A6FE5D6B898EE8B1" ma:contentTypeVersion="14" ma:contentTypeDescription="Create a new document." ma:contentTypeScope="" ma:versionID="456dd84755c2dbd2f67e70ae9ea21d61">
  <xsd:schema xmlns:xsd="http://www.w3.org/2001/XMLSchema" xmlns:xs="http://www.w3.org/2001/XMLSchema" xmlns:p="http://schemas.microsoft.com/office/2006/metadata/properties" xmlns:ns2="d3a7f5bd-00c9-43eb-b352-f21dd591012b" xmlns:ns3="af1d0079-e106-4ea7-8f86-12d368061dee" targetNamespace="http://schemas.microsoft.com/office/2006/metadata/properties" ma:root="true" ma:fieldsID="a84bda79d15d46aab9ff1a66a6404413" ns2:_="" ns3:_="">
    <xsd:import namespace="d3a7f5bd-00c9-43eb-b352-f21dd591012b"/>
    <xsd:import namespace="af1d0079-e106-4ea7-8f86-12d368061d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Lessonnumb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a7f5bd-00c9-43eb-b352-f21dd59101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319cab04-04b4-4d43-9124-46f2c3d6ea6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Lessonnumber" ma:index="21" nillable="true" ma:displayName="Lesson number" ma:format="Dropdown" ma:internalName="Lessonnumber">
      <xsd:simpleType>
        <xsd:restriction base="dms:Choice">
          <xsd:enumeration value="Choice 1"/>
          <xsd:enumeration value="Choice 2"/>
          <xsd:enumeration value="Choice 3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1d0079-e106-4ea7-8f86-12d368061dee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edde86c-8ad1-434c-9327-f12ea43d65bc}" ma:internalName="TaxCatchAll" ma:showField="CatchAllData" ma:web="af1d0079-e106-4ea7-8f86-12d368061d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8F3BCB-F431-4A1B-A569-F33AE8C2376E}">
  <ds:schemaRefs>
    <ds:schemaRef ds:uri="http://schemas.microsoft.com/office/2006/metadata/properties"/>
    <ds:schemaRef ds:uri="http://schemas.microsoft.com/office/infopath/2007/PartnerControls"/>
    <ds:schemaRef ds:uri="d3a7f5bd-00c9-43eb-b352-f21dd591012b"/>
    <ds:schemaRef ds:uri="af1d0079-e106-4ea7-8f86-12d368061dee"/>
  </ds:schemaRefs>
</ds:datastoreItem>
</file>

<file path=customXml/itemProps2.xml><?xml version="1.0" encoding="utf-8"?>
<ds:datastoreItem xmlns:ds="http://schemas.openxmlformats.org/officeDocument/2006/customXml" ds:itemID="{AD71854E-684C-4F21-A950-99C6780B02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a7f5bd-00c9-43eb-b352-f21dd591012b"/>
    <ds:schemaRef ds:uri="af1d0079-e106-4ea7-8f86-12d368061d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CA0EEE-DAC5-4E1C-90B4-A8C8D795DE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172</cp:revision>
  <dcterms:created xsi:type="dcterms:W3CDTF">2013-01-27T09:14:16Z</dcterms:created>
  <dcterms:modified xsi:type="dcterms:W3CDTF">2026-11-02T13:31:05Z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0x0101004374C65B1C472642A6FE5D6B898EE8B1</vt:lpwstr>
  </property>
  <property fmtid="{D5CDD505-2E9C-101B-9397-08002B2CF9AE}" pid="3" name="MediaServiceImageTags">
    <vt:lpwstr/>
  </property>
</Properties>
</file>